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30"/>
  </p:notesMasterIdLst>
  <p:handoutMasterIdLst>
    <p:handoutMasterId r:id="rId31"/>
  </p:handoutMasterIdLst>
  <p:sldIdLst>
    <p:sldId id="256" r:id="rId5"/>
    <p:sldId id="257" r:id="rId6"/>
    <p:sldId id="258" r:id="rId7"/>
    <p:sldId id="265" r:id="rId8"/>
    <p:sldId id="279" r:id="rId9"/>
    <p:sldId id="260" r:id="rId10"/>
    <p:sldId id="266" r:id="rId11"/>
    <p:sldId id="267" r:id="rId12"/>
    <p:sldId id="278" r:id="rId13"/>
    <p:sldId id="269" r:id="rId14"/>
    <p:sldId id="262" r:id="rId15"/>
    <p:sldId id="261" r:id="rId16"/>
    <p:sldId id="270" r:id="rId17"/>
    <p:sldId id="271" r:id="rId18"/>
    <p:sldId id="272" r:id="rId19"/>
    <p:sldId id="280" r:id="rId20"/>
    <p:sldId id="273" r:id="rId21"/>
    <p:sldId id="274" r:id="rId22"/>
    <p:sldId id="275" r:id="rId23"/>
    <p:sldId id="276" r:id="rId24"/>
    <p:sldId id="263" r:id="rId25"/>
    <p:sldId id="268" r:id="rId26"/>
    <p:sldId id="264" r:id="rId27"/>
    <p:sldId id="277" r:id="rId28"/>
    <p:sldId id="259"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AB3F"/>
    <a:srgbClr val="17285D"/>
    <a:srgbClr val="13204B"/>
    <a:srgbClr val="D18C2B"/>
    <a:srgbClr val="18203A"/>
    <a:srgbClr val="1D233A"/>
    <a:srgbClr val="9CB844"/>
    <a:srgbClr val="7DB432"/>
    <a:srgbClr val="86D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18" autoAdjust="0"/>
    <p:restoredTop sz="94694" autoAdjust="0"/>
  </p:normalViewPr>
  <p:slideViewPr>
    <p:cSldViewPr snapToGrid="0">
      <p:cViewPr varScale="1">
        <p:scale>
          <a:sx n="62" d="100"/>
          <a:sy n="62" d="100"/>
        </p:scale>
        <p:origin x="1032" y="52"/>
      </p:cViewPr>
      <p:guideLst/>
    </p:cSldViewPr>
  </p:slideViewPr>
  <p:notesTextViewPr>
    <p:cViewPr>
      <p:scale>
        <a:sx n="1" d="1"/>
        <a:sy n="1" d="1"/>
      </p:scale>
      <p:origin x="0" y="0"/>
    </p:cViewPr>
  </p:notesTextViewPr>
  <p:notesViewPr>
    <p:cSldViewPr snapToGrid="0">
      <p:cViewPr varScale="1">
        <p:scale>
          <a:sx n="64" d="100"/>
          <a:sy n="64" d="100"/>
        </p:scale>
        <p:origin x="2263" y="3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F1FF317-A542-6E4B-ADF2-D1DE929B0A21}"/>
              </a:ext>
            </a:extLst>
          </p:cNvPr>
          <p:cNvSpPr>
            <a:spLocks noGrp="1"/>
          </p:cNvSpPr>
          <p:nvPr>
            <p:ph type="hdr" sz="quarter"/>
          </p:nvPr>
        </p:nvSpPr>
        <p:spPr>
          <a:xfrm>
            <a:off x="0" y="0"/>
            <a:ext cx="2971800" cy="458788"/>
          </a:xfrm>
          <a:prstGeom prst="rect">
            <a:avLst/>
          </a:prstGeom>
        </p:spPr>
        <p:txBody>
          <a:bodyPr vert="horz" lIns="91435" tIns="45718" rIns="91435" bIns="45718" rtlCol="0"/>
          <a:lstStyle>
            <a:lvl1pPr algn="l">
              <a:defRPr sz="1200"/>
            </a:lvl1pPr>
          </a:lstStyle>
          <a:p>
            <a:endParaRPr lang="en-US"/>
          </a:p>
        </p:txBody>
      </p:sp>
      <p:sp>
        <p:nvSpPr>
          <p:cNvPr id="3" name="Date Placeholder 2">
            <a:extLst>
              <a:ext uri="{FF2B5EF4-FFF2-40B4-BE49-F238E27FC236}">
                <a16:creationId xmlns:a16="http://schemas.microsoft.com/office/drawing/2014/main" id="{49F200EC-A5C5-44AD-D3E8-8BEF0AC34916}"/>
              </a:ext>
            </a:extLst>
          </p:cNvPr>
          <p:cNvSpPr>
            <a:spLocks noGrp="1"/>
          </p:cNvSpPr>
          <p:nvPr>
            <p:ph type="dt" sz="quarter" idx="1"/>
          </p:nvPr>
        </p:nvSpPr>
        <p:spPr>
          <a:xfrm>
            <a:off x="3884613" y="0"/>
            <a:ext cx="2971800" cy="458788"/>
          </a:xfrm>
          <a:prstGeom prst="rect">
            <a:avLst/>
          </a:prstGeom>
        </p:spPr>
        <p:txBody>
          <a:bodyPr vert="horz" lIns="91435" tIns="45718" rIns="91435" bIns="45718" rtlCol="0"/>
          <a:lstStyle>
            <a:lvl1pPr algn="r">
              <a:defRPr sz="1200"/>
            </a:lvl1pPr>
          </a:lstStyle>
          <a:p>
            <a:fld id="{C4FE7157-737E-4F2D-AFF2-9D6A3EBF8E27}" type="datetimeFigureOut">
              <a:rPr lang="en-US" smtClean="0"/>
              <a:t>9/14/2023</a:t>
            </a:fld>
            <a:endParaRPr lang="en-US"/>
          </a:p>
        </p:txBody>
      </p:sp>
      <p:sp>
        <p:nvSpPr>
          <p:cNvPr id="4" name="Footer Placeholder 3">
            <a:extLst>
              <a:ext uri="{FF2B5EF4-FFF2-40B4-BE49-F238E27FC236}">
                <a16:creationId xmlns:a16="http://schemas.microsoft.com/office/drawing/2014/main" id="{EE7BE5FD-6CF6-2300-59C1-939C83A5E496}"/>
              </a:ext>
            </a:extLst>
          </p:cNvPr>
          <p:cNvSpPr>
            <a:spLocks noGrp="1"/>
          </p:cNvSpPr>
          <p:nvPr>
            <p:ph type="ftr" sz="quarter" idx="2"/>
          </p:nvPr>
        </p:nvSpPr>
        <p:spPr>
          <a:xfrm>
            <a:off x="0" y="8685214"/>
            <a:ext cx="2971800" cy="458787"/>
          </a:xfrm>
          <a:prstGeom prst="rect">
            <a:avLst/>
          </a:prstGeom>
        </p:spPr>
        <p:txBody>
          <a:bodyPr vert="horz" lIns="91435" tIns="45718" rIns="91435" bIns="45718"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14E6F9A-D801-853A-343B-4AE8232B381B}"/>
              </a:ext>
            </a:extLst>
          </p:cNvPr>
          <p:cNvSpPr>
            <a:spLocks noGrp="1"/>
          </p:cNvSpPr>
          <p:nvPr>
            <p:ph type="sldNum" sz="quarter" idx="3"/>
          </p:nvPr>
        </p:nvSpPr>
        <p:spPr>
          <a:xfrm>
            <a:off x="3884613" y="8685214"/>
            <a:ext cx="2971800" cy="458787"/>
          </a:xfrm>
          <a:prstGeom prst="rect">
            <a:avLst/>
          </a:prstGeom>
        </p:spPr>
        <p:txBody>
          <a:bodyPr vert="horz" lIns="91435" tIns="45718" rIns="91435" bIns="45718" rtlCol="0" anchor="b"/>
          <a:lstStyle>
            <a:lvl1pPr algn="r">
              <a:defRPr sz="1200"/>
            </a:lvl1pPr>
          </a:lstStyle>
          <a:p>
            <a:fld id="{44CBC265-6BB6-4111-9B1A-D32AA44F5953}" type="slidenum">
              <a:rPr lang="en-US" smtClean="0"/>
              <a:t>‹#›</a:t>
            </a:fld>
            <a:endParaRPr lang="en-US"/>
          </a:p>
        </p:txBody>
      </p:sp>
    </p:spTree>
    <p:extLst>
      <p:ext uri="{BB962C8B-B14F-4D97-AF65-F5344CB8AC3E}">
        <p14:creationId xmlns:p14="http://schemas.microsoft.com/office/powerpoint/2010/main" val="31442363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35" tIns="45718" rIns="91435" bIns="45718"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35" tIns="45718" rIns="91435" bIns="45718" rtlCol="0"/>
          <a:lstStyle>
            <a:lvl1pPr algn="r">
              <a:defRPr sz="1200"/>
            </a:lvl1pPr>
          </a:lstStyle>
          <a:p>
            <a:fld id="{850C6625-9FF7-4CDE-8B2E-1CAB73903DAE}" type="datetimeFigureOut">
              <a:rPr lang="en-US" smtClean="0"/>
              <a:t>9/14/2023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35" tIns="45718" rIns="91435" bIns="45718"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35" tIns="45718" rIns="91435" bIns="457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4"/>
            <a:ext cx="2971800" cy="458787"/>
          </a:xfrm>
          <a:prstGeom prst="rect">
            <a:avLst/>
          </a:prstGeom>
        </p:spPr>
        <p:txBody>
          <a:bodyPr vert="horz" lIns="91435" tIns="45718" rIns="91435" bIns="45718"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4"/>
            <a:ext cx="2971800" cy="458787"/>
          </a:xfrm>
          <a:prstGeom prst="rect">
            <a:avLst/>
          </a:prstGeom>
        </p:spPr>
        <p:txBody>
          <a:bodyPr vert="horz" lIns="91435" tIns="45718" rIns="91435" bIns="45718" rtlCol="0" anchor="b"/>
          <a:lstStyle>
            <a:lvl1pPr algn="r">
              <a:defRPr sz="1200"/>
            </a:lvl1pPr>
          </a:lstStyle>
          <a:p>
            <a:fld id="{61FAE7DA-9E23-422F-9819-008FBA2CB349}" type="slidenum">
              <a:rPr lang="en-US" smtClean="0"/>
              <a:t>‹#›</a:t>
            </a:fld>
            <a:endParaRPr lang="en-US"/>
          </a:p>
        </p:txBody>
      </p:sp>
    </p:spTree>
    <p:extLst>
      <p:ext uri="{BB962C8B-B14F-4D97-AF65-F5344CB8AC3E}">
        <p14:creationId xmlns:p14="http://schemas.microsoft.com/office/powerpoint/2010/main" val="4234759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pages 17-18</a:t>
            </a:r>
          </a:p>
        </p:txBody>
      </p:sp>
      <p:sp>
        <p:nvSpPr>
          <p:cNvPr id="4" name="Slide Number Placeholder 3"/>
          <p:cNvSpPr>
            <a:spLocks noGrp="1"/>
          </p:cNvSpPr>
          <p:nvPr>
            <p:ph type="sldNum" sz="quarter" idx="5"/>
          </p:nvPr>
        </p:nvSpPr>
        <p:spPr/>
        <p:txBody>
          <a:bodyPr/>
          <a:lstStyle/>
          <a:p>
            <a:fld id="{61FAE7DA-9E23-422F-9819-008FBA2CB349}" type="slidenum">
              <a:rPr lang="en-US" smtClean="0"/>
              <a:t>13</a:t>
            </a:fld>
            <a:endParaRPr lang="en-US"/>
          </a:p>
        </p:txBody>
      </p:sp>
    </p:spTree>
    <p:extLst>
      <p:ext uri="{BB962C8B-B14F-4D97-AF65-F5344CB8AC3E}">
        <p14:creationId xmlns:p14="http://schemas.microsoft.com/office/powerpoint/2010/main" val="574782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page 20-21 for criteria</a:t>
            </a:r>
          </a:p>
        </p:txBody>
      </p:sp>
      <p:sp>
        <p:nvSpPr>
          <p:cNvPr id="4" name="Slide Number Placeholder 3"/>
          <p:cNvSpPr>
            <a:spLocks noGrp="1"/>
          </p:cNvSpPr>
          <p:nvPr>
            <p:ph type="sldNum" sz="quarter" idx="5"/>
          </p:nvPr>
        </p:nvSpPr>
        <p:spPr/>
        <p:txBody>
          <a:bodyPr/>
          <a:lstStyle/>
          <a:p>
            <a:fld id="{61FAE7DA-9E23-422F-9819-008FBA2CB349}" type="slidenum">
              <a:rPr lang="en-US" smtClean="0"/>
              <a:t>18</a:t>
            </a:fld>
            <a:endParaRPr lang="en-US"/>
          </a:p>
        </p:txBody>
      </p:sp>
    </p:spTree>
    <p:extLst>
      <p:ext uri="{BB962C8B-B14F-4D97-AF65-F5344CB8AC3E}">
        <p14:creationId xmlns:p14="http://schemas.microsoft.com/office/powerpoint/2010/main" val="34573546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6BEEE-681D-4C14-A935-8C51BBE2F45E}"/>
              </a:ext>
            </a:extLst>
          </p:cNvPr>
          <p:cNvSpPr>
            <a:spLocks noGrp="1"/>
          </p:cNvSpPr>
          <p:nvPr>
            <p:ph type="ctrTitle" hasCustomPrompt="1"/>
          </p:nvPr>
        </p:nvSpPr>
        <p:spPr>
          <a:xfrm>
            <a:off x="571755" y="3315221"/>
            <a:ext cx="8927088" cy="659341"/>
          </a:xfrm>
        </p:spPr>
        <p:txBody>
          <a:bodyPr anchor="b">
            <a:noAutofit/>
          </a:bodyPr>
          <a:lstStyle>
            <a:lvl1pPr algn="l">
              <a:defRPr sz="4400" b="1" cap="all" baseline="0">
                <a:solidFill>
                  <a:srgbClr val="17285D"/>
                </a:solidFill>
                <a:latin typeface="Calibri" panose="020F0502020204030204" pitchFamily="34" charset="0"/>
                <a:cs typeface="Calibri" panose="020F0502020204030204" pitchFamily="34" charset="0"/>
              </a:defRPr>
            </a:lvl1pPr>
          </a:lstStyle>
          <a:p>
            <a:r>
              <a:rPr lang="en-US" dirty="0"/>
              <a:t>PRESENTATION MAIN TITLE HERE</a:t>
            </a:r>
          </a:p>
        </p:txBody>
      </p:sp>
      <p:sp>
        <p:nvSpPr>
          <p:cNvPr id="3" name="Subtitle 2">
            <a:extLst>
              <a:ext uri="{FF2B5EF4-FFF2-40B4-BE49-F238E27FC236}">
                <a16:creationId xmlns:a16="http://schemas.microsoft.com/office/drawing/2014/main" id="{4BDD80D7-166A-4BDF-A9D7-D3A6B0BDF7CF}"/>
              </a:ext>
            </a:extLst>
          </p:cNvPr>
          <p:cNvSpPr>
            <a:spLocks noGrp="1"/>
          </p:cNvSpPr>
          <p:nvPr>
            <p:ph type="subTitle" idx="1" hasCustomPrompt="1"/>
          </p:nvPr>
        </p:nvSpPr>
        <p:spPr>
          <a:xfrm>
            <a:off x="580852" y="4022234"/>
            <a:ext cx="8917990" cy="497594"/>
          </a:xfrm>
        </p:spPr>
        <p:txBody>
          <a:bodyPr/>
          <a:lstStyle>
            <a:lvl1pPr marL="0" indent="0" algn="l">
              <a:buNone/>
              <a:defRPr sz="2400">
                <a:solidFill>
                  <a:srgbClr val="17285D"/>
                </a:solidFill>
                <a:latin typeface="Calibri Light" panose="020F0302020204030204" pitchFamily="34" charset="0"/>
                <a:cs typeface="Calibri Light" panose="020F03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Secondary Title Information Here</a:t>
            </a:r>
          </a:p>
        </p:txBody>
      </p:sp>
      <p:sp>
        <p:nvSpPr>
          <p:cNvPr id="16" name="Text Placeholder 15">
            <a:extLst>
              <a:ext uri="{FF2B5EF4-FFF2-40B4-BE49-F238E27FC236}">
                <a16:creationId xmlns:a16="http://schemas.microsoft.com/office/drawing/2014/main" id="{D131502E-FB20-479F-92EB-FF32FF99BCD2}"/>
              </a:ext>
            </a:extLst>
          </p:cNvPr>
          <p:cNvSpPr>
            <a:spLocks noGrp="1"/>
          </p:cNvSpPr>
          <p:nvPr>
            <p:ph type="body" sz="quarter" idx="11" hasCustomPrompt="1"/>
          </p:nvPr>
        </p:nvSpPr>
        <p:spPr>
          <a:xfrm>
            <a:off x="571754" y="5384004"/>
            <a:ext cx="3408362" cy="368125"/>
          </a:xfrm>
        </p:spPr>
        <p:txBody>
          <a:bodyPr>
            <a:normAutofit/>
          </a:bodyPr>
          <a:lstStyle>
            <a:lvl1pPr marL="0" indent="0">
              <a:buNone/>
              <a:defRPr sz="2000">
                <a:solidFill>
                  <a:srgbClr val="D18C2B"/>
                </a:solidFill>
                <a:latin typeface="Calibri" panose="020F0502020204030204" pitchFamily="34" charset="0"/>
                <a:cs typeface="Calibri" panose="020F0502020204030204" pitchFamily="34" charset="0"/>
              </a:defRPr>
            </a:lvl1pPr>
          </a:lstStyle>
          <a:p>
            <a:pPr lvl="0"/>
            <a:r>
              <a:rPr lang="en-US" dirty="0"/>
              <a:t>Presenter | Location | Date</a:t>
            </a:r>
          </a:p>
        </p:txBody>
      </p:sp>
    </p:spTree>
    <p:extLst>
      <p:ext uri="{BB962C8B-B14F-4D97-AF65-F5344CB8AC3E}">
        <p14:creationId xmlns:p14="http://schemas.microsoft.com/office/powerpoint/2010/main" val="23275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Sec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68D8E-9661-4557-ABAC-5509868995AB}"/>
              </a:ext>
            </a:extLst>
          </p:cNvPr>
          <p:cNvSpPr>
            <a:spLocks noGrp="1"/>
          </p:cNvSpPr>
          <p:nvPr>
            <p:ph type="title" hasCustomPrompt="1"/>
          </p:nvPr>
        </p:nvSpPr>
        <p:spPr>
          <a:xfrm>
            <a:off x="1405178" y="233395"/>
            <a:ext cx="9034880" cy="1325563"/>
          </a:xfrm>
        </p:spPr>
        <p:txBody>
          <a:bodyPr>
            <a:normAutofit/>
          </a:bodyPr>
          <a:lstStyle>
            <a:lvl1pPr algn="l">
              <a:defRPr sz="4400">
                <a:solidFill>
                  <a:schemeClr val="bg1"/>
                </a:solidFill>
              </a:defRPr>
            </a:lvl1pPr>
          </a:lstStyle>
          <a:p>
            <a:r>
              <a:rPr lang="en-US" dirty="0"/>
              <a:t>AGENDA/SECTION HEADER</a:t>
            </a:r>
          </a:p>
        </p:txBody>
      </p:sp>
      <p:cxnSp>
        <p:nvCxnSpPr>
          <p:cNvPr id="4" name="Straight Connector 3">
            <a:extLst>
              <a:ext uri="{FF2B5EF4-FFF2-40B4-BE49-F238E27FC236}">
                <a16:creationId xmlns:a16="http://schemas.microsoft.com/office/drawing/2014/main" id="{ACE30178-EDFD-8433-DA33-65CEF3C41E85}"/>
              </a:ext>
            </a:extLst>
          </p:cNvPr>
          <p:cNvCxnSpPr>
            <a:cxnSpLocks/>
          </p:cNvCxnSpPr>
          <p:nvPr userDrawn="1"/>
        </p:nvCxnSpPr>
        <p:spPr>
          <a:xfrm>
            <a:off x="1446663" y="1245055"/>
            <a:ext cx="10813896" cy="0"/>
          </a:xfrm>
          <a:prstGeom prst="line">
            <a:avLst/>
          </a:prstGeom>
          <a:ln w="28575">
            <a:solidFill>
              <a:srgbClr val="F9AB3F"/>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id="{03FEAC17-16B5-5237-FCB3-BB58ACF463AF}"/>
              </a:ext>
            </a:extLst>
          </p:cNvPr>
          <p:cNvSpPr>
            <a:spLocks noGrp="1"/>
          </p:cNvSpPr>
          <p:nvPr>
            <p:ph idx="1"/>
          </p:nvPr>
        </p:nvSpPr>
        <p:spPr>
          <a:xfrm>
            <a:off x="1446662" y="1684951"/>
            <a:ext cx="8993395" cy="4831197"/>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21704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F806B-230A-4D50-846B-93CC710F918B}"/>
              </a:ext>
            </a:extLst>
          </p:cNvPr>
          <p:cNvSpPr>
            <a:spLocks noGrp="1"/>
          </p:cNvSpPr>
          <p:nvPr>
            <p:ph type="title" hasCustomPrompt="1"/>
          </p:nvPr>
        </p:nvSpPr>
        <p:spPr>
          <a:xfrm>
            <a:off x="252274" y="221845"/>
            <a:ext cx="11728142" cy="518203"/>
          </a:xfrm>
        </p:spPr>
        <p:txBody>
          <a:bodyPr>
            <a:noAutofit/>
          </a:bodyPr>
          <a:lstStyle>
            <a:lvl1pPr>
              <a:defRPr sz="4000" b="0">
                <a:solidFill>
                  <a:schemeClr val="bg1"/>
                </a:solidFill>
              </a:defRPr>
            </a:lvl1pPr>
          </a:lstStyle>
          <a:p>
            <a:r>
              <a:rPr lang="en-US" dirty="0"/>
              <a:t>PAGE HEADER</a:t>
            </a:r>
          </a:p>
        </p:txBody>
      </p:sp>
      <p:sp>
        <p:nvSpPr>
          <p:cNvPr id="3" name="Content Placeholder 2">
            <a:extLst>
              <a:ext uri="{FF2B5EF4-FFF2-40B4-BE49-F238E27FC236}">
                <a16:creationId xmlns:a16="http://schemas.microsoft.com/office/drawing/2014/main" id="{4EC8FDC0-4D39-4ED1-ABD3-D1FAD30C512D}"/>
              </a:ext>
            </a:extLst>
          </p:cNvPr>
          <p:cNvSpPr>
            <a:spLocks noGrp="1"/>
          </p:cNvSpPr>
          <p:nvPr>
            <p:ph idx="1"/>
          </p:nvPr>
        </p:nvSpPr>
        <p:spPr>
          <a:xfrm>
            <a:off x="252273" y="1079901"/>
            <a:ext cx="11728141" cy="5207168"/>
          </a:xfrm>
        </p:spPr>
        <p:txBody>
          <a:bodyPr/>
          <a:lstStyle>
            <a:lvl1pPr marL="0" inden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13603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lOS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6BEEE-681D-4C14-A935-8C51BBE2F45E}"/>
              </a:ext>
            </a:extLst>
          </p:cNvPr>
          <p:cNvSpPr>
            <a:spLocks noGrp="1"/>
          </p:cNvSpPr>
          <p:nvPr>
            <p:ph type="ctrTitle" hasCustomPrompt="1"/>
          </p:nvPr>
        </p:nvSpPr>
        <p:spPr>
          <a:xfrm>
            <a:off x="612699" y="3930556"/>
            <a:ext cx="8927088" cy="1508866"/>
          </a:xfrm>
        </p:spPr>
        <p:txBody>
          <a:bodyPr anchor="b">
            <a:noAutofit/>
          </a:bodyPr>
          <a:lstStyle>
            <a:lvl1pPr algn="l">
              <a:defRPr sz="8000" b="1" cap="all" baseline="0">
                <a:solidFill>
                  <a:srgbClr val="17285D"/>
                </a:solidFill>
                <a:latin typeface="Calibri" panose="020F0502020204030204" pitchFamily="34" charset="0"/>
                <a:cs typeface="Calibri" panose="020F0502020204030204" pitchFamily="34" charset="0"/>
              </a:defRPr>
            </a:lvl1pPr>
          </a:lstStyle>
          <a:p>
            <a:r>
              <a:rPr lang="en-US" dirty="0"/>
              <a:t>THANK YOU!</a:t>
            </a:r>
          </a:p>
        </p:txBody>
      </p:sp>
    </p:spTree>
    <p:extLst>
      <p:ext uri="{BB962C8B-B14F-4D97-AF65-F5344CB8AC3E}">
        <p14:creationId xmlns:p14="http://schemas.microsoft.com/office/powerpoint/2010/main" val="35979461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824A5C-233C-424D-957E-244EECCC6C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CD13CFD-B577-4E6E-9E4B-3E1C880D8F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1F9394E1-E0D4-4D0D-BD7B-F3A1EC523371}"/>
              </a:ext>
            </a:extLst>
          </p:cNvPr>
          <p:cNvSpPr>
            <a:spLocks noGrp="1"/>
          </p:cNvSpPr>
          <p:nvPr>
            <p:ph type="sldNum" sz="quarter" idx="4"/>
          </p:nvPr>
        </p:nvSpPr>
        <p:spPr>
          <a:xfrm>
            <a:off x="8926957" y="6356350"/>
            <a:ext cx="2743200"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fld id="{148C37C2-8C29-4309-AF59-A4C2FC0E928E}" type="slidenum">
              <a:rPr lang="en-US" smtClean="0"/>
              <a:pPr/>
              <a:t>‹#›</a:t>
            </a:fld>
            <a:endParaRPr lang="en-US" dirty="0"/>
          </a:p>
        </p:txBody>
      </p:sp>
      <p:sp>
        <p:nvSpPr>
          <p:cNvPr id="7" name="Footer Placeholder 6">
            <a:extLst>
              <a:ext uri="{FF2B5EF4-FFF2-40B4-BE49-F238E27FC236}">
                <a16:creationId xmlns:a16="http://schemas.microsoft.com/office/drawing/2014/main" id="{BED55340-0569-490E-890D-928E752A86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61193194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81" r:id="rId4"/>
  </p:sldLayoutIdLst>
  <p:hf hdr="0" ftr="0" dt="0"/>
  <p:txStyles>
    <p:titleStyle>
      <a:lvl1pPr algn="l" defTabSz="914400" rtl="0" eaLnBrk="1" latinLnBrk="0" hangingPunct="1">
        <a:lnSpc>
          <a:spcPct val="90000"/>
        </a:lnSpc>
        <a:spcBef>
          <a:spcPct val="0"/>
        </a:spcBef>
        <a:buNone/>
        <a:defRPr sz="3200" b="0" kern="1200" cap="all" baseline="0">
          <a:solidFill>
            <a:srgbClr val="13204B"/>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7285D"/>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7285D"/>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7285D"/>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7285D"/>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7285D"/>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hyperlink" Target="https://www.stocktonusd.net/Domain/155" TargetMode="Externa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C7BE7-F4B7-43C2-91DA-BE76A67CC257}"/>
              </a:ext>
            </a:extLst>
          </p:cNvPr>
          <p:cNvSpPr>
            <a:spLocks noGrp="1"/>
          </p:cNvSpPr>
          <p:nvPr>
            <p:ph type="ctrTitle"/>
          </p:nvPr>
        </p:nvSpPr>
        <p:spPr>
          <a:xfrm>
            <a:off x="571755" y="3656967"/>
            <a:ext cx="8927088" cy="659341"/>
          </a:xfrm>
        </p:spPr>
        <p:txBody>
          <a:bodyPr/>
          <a:lstStyle/>
          <a:p>
            <a:r>
              <a:rPr lang="en-US" dirty="0"/>
              <a:t>Procurement, purchasing, and Asset inventory training</a:t>
            </a:r>
          </a:p>
        </p:txBody>
      </p:sp>
      <p:sp>
        <p:nvSpPr>
          <p:cNvPr id="3" name="Subtitle 2">
            <a:extLst>
              <a:ext uri="{FF2B5EF4-FFF2-40B4-BE49-F238E27FC236}">
                <a16:creationId xmlns:a16="http://schemas.microsoft.com/office/drawing/2014/main" id="{AE23187E-8E79-488B-BEAD-F7B1E21C99B1}"/>
              </a:ext>
            </a:extLst>
          </p:cNvPr>
          <p:cNvSpPr>
            <a:spLocks noGrp="1"/>
          </p:cNvSpPr>
          <p:nvPr>
            <p:ph type="subTitle" idx="1"/>
          </p:nvPr>
        </p:nvSpPr>
        <p:spPr>
          <a:xfrm>
            <a:off x="580853" y="4316308"/>
            <a:ext cx="8917990" cy="497594"/>
          </a:xfrm>
        </p:spPr>
        <p:txBody>
          <a:bodyPr/>
          <a:lstStyle/>
          <a:p>
            <a:r>
              <a:rPr lang="en-US" dirty="0"/>
              <a:t>Handbook Overview</a:t>
            </a:r>
          </a:p>
        </p:txBody>
      </p:sp>
      <p:sp>
        <p:nvSpPr>
          <p:cNvPr id="5" name="Text Placeholder 4">
            <a:extLst>
              <a:ext uri="{FF2B5EF4-FFF2-40B4-BE49-F238E27FC236}">
                <a16:creationId xmlns:a16="http://schemas.microsoft.com/office/drawing/2014/main" id="{98DE3AEB-7377-47E1-9389-C9EDD303514E}"/>
              </a:ext>
            </a:extLst>
          </p:cNvPr>
          <p:cNvSpPr>
            <a:spLocks noGrp="1"/>
          </p:cNvSpPr>
          <p:nvPr>
            <p:ph type="body" sz="quarter" idx="11"/>
          </p:nvPr>
        </p:nvSpPr>
        <p:spPr>
          <a:xfrm>
            <a:off x="580851" y="5384004"/>
            <a:ext cx="6896273" cy="368125"/>
          </a:xfrm>
        </p:spPr>
        <p:txBody>
          <a:bodyPr>
            <a:normAutofit/>
          </a:bodyPr>
          <a:lstStyle/>
          <a:p>
            <a:r>
              <a:rPr lang="en-US" dirty="0"/>
              <a:t>September 13, 2023</a:t>
            </a:r>
          </a:p>
        </p:txBody>
      </p:sp>
    </p:spTree>
    <p:extLst>
      <p:ext uri="{BB962C8B-B14F-4D97-AF65-F5344CB8AC3E}">
        <p14:creationId xmlns:p14="http://schemas.microsoft.com/office/powerpoint/2010/main" val="4243735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State and Federal Thresholds</a:t>
            </a:r>
          </a:p>
        </p:txBody>
      </p:sp>
      <p:graphicFrame>
        <p:nvGraphicFramePr>
          <p:cNvPr id="4" name="Content Placeholder 3">
            <a:extLst>
              <a:ext uri="{FF2B5EF4-FFF2-40B4-BE49-F238E27FC236}">
                <a16:creationId xmlns:a16="http://schemas.microsoft.com/office/drawing/2014/main" id="{8E6DB8F2-A4DA-4F75-BE2A-AF458228DCCD}"/>
              </a:ext>
            </a:extLst>
          </p:cNvPr>
          <p:cNvGraphicFramePr>
            <a:graphicFrameLocks noGrp="1"/>
          </p:cNvGraphicFramePr>
          <p:nvPr>
            <p:ph idx="1"/>
            <p:extLst>
              <p:ext uri="{D42A27DB-BD31-4B8C-83A1-F6EECF244321}">
                <p14:modId xmlns:p14="http://schemas.microsoft.com/office/powerpoint/2010/main" val="425803274"/>
              </p:ext>
            </p:extLst>
          </p:nvPr>
        </p:nvGraphicFramePr>
        <p:xfrm>
          <a:off x="403412" y="985137"/>
          <a:ext cx="8910917" cy="5331249"/>
        </p:xfrm>
        <a:graphic>
          <a:graphicData uri="http://schemas.openxmlformats.org/drawingml/2006/table">
            <a:tbl>
              <a:tblPr firstRow="1" firstCol="1" bandRow="1">
                <a:tableStyleId>{5C22544A-7EE6-4342-B048-85BDC9FD1C3A}</a:tableStyleId>
              </a:tblPr>
              <a:tblGrid>
                <a:gridCol w="1794908">
                  <a:extLst>
                    <a:ext uri="{9D8B030D-6E8A-4147-A177-3AD203B41FA5}">
                      <a16:colId xmlns:a16="http://schemas.microsoft.com/office/drawing/2014/main" val="2568742739"/>
                    </a:ext>
                  </a:extLst>
                </a:gridCol>
                <a:gridCol w="4007867">
                  <a:extLst>
                    <a:ext uri="{9D8B030D-6E8A-4147-A177-3AD203B41FA5}">
                      <a16:colId xmlns:a16="http://schemas.microsoft.com/office/drawing/2014/main" val="4230614639"/>
                    </a:ext>
                  </a:extLst>
                </a:gridCol>
                <a:gridCol w="3108142">
                  <a:extLst>
                    <a:ext uri="{9D8B030D-6E8A-4147-A177-3AD203B41FA5}">
                      <a16:colId xmlns:a16="http://schemas.microsoft.com/office/drawing/2014/main" val="711506496"/>
                    </a:ext>
                  </a:extLst>
                </a:gridCol>
              </a:tblGrid>
              <a:tr h="216134">
                <a:tc gridSpan="3">
                  <a:txBody>
                    <a:bodyPr/>
                    <a:lstStyle/>
                    <a:p>
                      <a:pPr marL="0" marR="0" algn="ctr">
                        <a:spcBef>
                          <a:spcPts val="0"/>
                        </a:spcBef>
                        <a:spcAft>
                          <a:spcPts val="0"/>
                        </a:spcAft>
                      </a:pPr>
                      <a:r>
                        <a:rPr lang="en-US" sz="1200" spc="-10" dirty="0">
                          <a:effectLst/>
                        </a:rPr>
                        <a:t>Federal and State Procurement Requirements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092" marR="38092" marT="0" marB="0">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20182253"/>
                  </a:ext>
                </a:extLst>
              </a:tr>
              <a:tr h="193328">
                <a:tc>
                  <a:txBody>
                    <a:bodyPr/>
                    <a:lstStyle/>
                    <a:p>
                      <a:pPr marL="0" marR="0">
                        <a:spcBef>
                          <a:spcPts val="0"/>
                        </a:spcBef>
                        <a:spcAft>
                          <a:spcPts val="0"/>
                        </a:spcAft>
                      </a:pPr>
                      <a:r>
                        <a:rPr lang="en-US" sz="1100" spc="-10" dirty="0">
                          <a:effectLst/>
                        </a:rPr>
                        <a: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092" marR="38092" marT="0" marB="0"/>
                </a:tc>
                <a:tc>
                  <a:txBody>
                    <a:bodyPr/>
                    <a:lstStyle/>
                    <a:p>
                      <a:pPr marL="0" marR="0" algn="ctr">
                        <a:spcBef>
                          <a:spcPts val="0"/>
                        </a:spcBef>
                        <a:spcAft>
                          <a:spcPts val="0"/>
                        </a:spcAft>
                      </a:pPr>
                      <a:r>
                        <a:rPr lang="en-US" sz="1100" b="1" spc="-10" dirty="0">
                          <a:effectLst/>
                        </a:rPr>
                        <a:t>Federal Requirements</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092" marR="38092" marT="0" marB="0"/>
                </a:tc>
                <a:tc>
                  <a:txBody>
                    <a:bodyPr/>
                    <a:lstStyle/>
                    <a:p>
                      <a:pPr marL="0" marR="0" algn="ctr">
                        <a:spcBef>
                          <a:spcPts val="0"/>
                        </a:spcBef>
                        <a:spcAft>
                          <a:spcPts val="0"/>
                        </a:spcAft>
                      </a:pPr>
                      <a:r>
                        <a:rPr lang="en-US" sz="1100" b="1" spc="-10" dirty="0">
                          <a:effectLst/>
                        </a:rPr>
                        <a:t>State Requirements</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092" marR="38092" marT="0" marB="0"/>
                </a:tc>
                <a:extLst>
                  <a:ext uri="{0D108BD9-81ED-4DB2-BD59-A6C34878D82A}">
                    <a16:rowId xmlns:a16="http://schemas.microsoft.com/office/drawing/2014/main" val="2809558211"/>
                  </a:ext>
                </a:extLst>
              </a:tr>
              <a:tr h="204234">
                <a:tc>
                  <a:txBody>
                    <a:bodyPr/>
                    <a:lstStyle/>
                    <a:p>
                      <a:pPr marL="0" marR="0">
                        <a:spcBef>
                          <a:spcPts val="0"/>
                        </a:spcBef>
                        <a:spcAft>
                          <a:spcPts val="0"/>
                        </a:spcAft>
                      </a:pPr>
                      <a:r>
                        <a:rPr lang="en-US" sz="1100" spc="-10" dirty="0">
                          <a:effectLst/>
                        </a:rPr>
                        <a: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092" marR="38092" marT="0" marB="0"/>
                </a:tc>
                <a:tc>
                  <a:txBody>
                    <a:bodyPr/>
                    <a:lstStyle/>
                    <a:p>
                      <a:pPr marL="0" marR="0" algn="ctr">
                        <a:spcBef>
                          <a:spcPts val="0"/>
                        </a:spcBef>
                        <a:spcAft>
                          <a:spcPts val="0"/>
                        </a:spcAft>
                      </a:pPr>
                      <a:r>
                        <a:rPr lang="en-US" sz="1100" spc="-10" dirty="0">
                          <a:effectLst/>
                        </a:rPr>
                        <a:t>2 CFR 200.320</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092" marR="38092" marT="0" marB="0"/>
                </a:tc>
                <a:tc>
                  <a:txBody>
                    <a:bodyPr/>
                    <a:lstStyle/>
                    <a:p>
                      <a:pPr marL="0" marR="0" algn="ctr">
                        <a:spcBef>
                          <a:spcPts val="0"/>
                        </a:spcBef>
                        <a:spcAft>
                          <a:spcPts val="0"/>
                        </a:spcAft>
                      </a:pPr>
                      <a:r>
                        <a:rPr lang="en-US" sz="1100" spc="-10">
                          <a:effectLst/>
                        </a:rPr>
                        <a:t>Public Contract Code (PCC) Section 20111(a)</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8092" marR="38092" marT="0" marB="0"/>
                </a:tc>
                <a:extLst>
                  <a:ext uri="{0D108BD9-81ED-4DB2-BD59-A6C34878D82A}">
                    <a16:rowId xmlns:a16="http://schemas.microsoft.com/office/drawing/2014/main" val="2015132877"/>
                  </a:ext>
                </a:extLst>
              </a:tr>
              <a:tr h="773309">
                <a:tc>
                  <a:txBody>
                    <a:bodyPr/>
                    <a:lstStyle/>
                    <a:p>
                      <a:pPr marL="0" marR="0">
                        <a:spcBef>
                          <a:spcPts val="0"/>
                        </a:spcBef>
                        <a:spcAft>
                          <a:spcPts val="0"/>
                        </a:spcAft>
                      </a:pPr>
                      <a:r>
                        <a:rPr lang="en-US" sz="1100" spc="-10" dirty="0">
                          <a:effectLst/>
                        </a:rPr>
                        <a:t>Micro-purchases: total cost is under $10,000</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092" marR="38092" marT="0" marB="0"/>
                </a:tc>
                <a:tc>
                  <a:txBody>
                    <a:bodyPr/>
                    <a:lstStyle/>
                    <a:p>
                      <a:pPr marL="0" marR="0">
                        <a:spcBef>
                          <a:spcPts val="0"/>
                        </a:spcBef>
                        <a:spcAft>
                          <a:spcPts val="0"/>
                        </a:spcAft>
                      </a:pPr>
                      <a:r>
                        <a:rPr lang="en-US" sz="1100" spc="-10" dirty="0">
                          <a:effectLst/>
                        </a:rPr>
                        <a:t>Micro-purchases may be awarded without soliciting competitive price or rate quotations if SUSD considers the price to be reasonable based on research, experience, purchase history or other information and documents it files accordingly.</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092" marR="38092" marT="0" marB="0"/>
                </a:tc>
                <a:tc>
                  <a:txBody>
                    <a:bodyPr/>
                    <a:lstStyle/>
                    <a:p>
                      <a:pPr marL="0" marR="0">
                        <a:spcBef>
                          <a:spcPts val="0"/>
                        </a:spcBef>
                        <a:spcAft>
                          <a:spcPts val="0"/>
                        </a:spcAft>
                      </a:pPr>
                      <a:r>
                        <a:rPr lang="en-US" sz="1100" spc="-10">
                          <a:effectLst/>
                        </a:rPr>
                        <a:t>N/A</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8092" marR="38092" marT="0" marB="0"/>
                </a:tc>
                <a:extLst>
                  <a:ext uri="{0D108BD9-81ED-4DB2-BD59-A6C34878D82A}">
                    <a16:rowId xmlns:a16="http://schemas.microsoft.com/office/drawing/2014/main" val="1276446434"/>
                  </a:ext>
                </a:extLst>
              </a:tr>
              <a:tr h="408469">
                <a:tc>
                  <a:txBody>
                    <a:bodyPr/>
                    <a:lstStyle/>
                    <a:p>
                      <a:pPr marL="0" marR="0">
                        <a:spcBef>
                          <a:spcPts val="0"/>
                        </a:spcBef>
                        <a:spcAft>
                          <a:spcPts val="0"/>
                        </a:spcAft>
                      </a:pPr>
                      <a:r>
                        <a:rPr lang="en-US" sz="1100" spc="-10" dirty="0">
                          <a:effectLst/>
                        </a:rPr>
                        <a:t>Small purchase: total cost is $10,001 - $109,300</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092" marR="38092" marT="0" marB="0"/>
                </a:tc>
                <a:tc>
                  <a:txBody>
                    <a:bodyPr/>
                    <a:lstStyle/>
                    <a:p>
                      <a:pPr marL="0" marR="0">
                        <a:spcBef>
                          <a:spcPts val="0"/>
                        </a:spcBef>
                        <a:spcAft>
                          <a:spcPts val="0"/>
                        </a:spcAft>
                      </a:pPr>
                      <a:r>
                        <a:rPr lang="en-US" sz="1100" spc="-10" dirty="0">
                          <a:effectLst/>
                        </a:rPr>
                        <a:t>For small purchases, price or rate quotations must be obtained from an adequate number of qualified sources.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092" marR="38092" marT="0" marB="0"/>
                </a:tc>
                <a:tc>
                  <a:txBody>
                    <a:bodyPr/>
                    <a:lstStyle/>
                    <a:p>
                      <a:pPr marL="0" marR="0">
                        <a:spcBef>
                          <a:spcPts val="0"/>
                        </a:spcBef>
                        <a:spcAft>
                          <a:spcPts val="0"/>
                        </a:spcAft>
                      </a:pPr>
                      <a:r>
                        <a:rPr lang="en-US" sz="1100" spc="-10" dirty="0">
                          <a:effectLst/>
                        </a:rPr>
                        <a:t>N/A</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092" marR="38092" marT="0" marB="0"/>
                </a:tc>
                <a:extLst>
                  <a:ext uri="{0D108BD9-81ED-4DB2-BD59-A6C34878D82A}">
                    <a16:rowId xmlns:a16="http://schemas.microsoft.com/office/drawing/2014/main" val="2805699573"/>
                  </a:ext>
                </a:extLst>
              </a:tr>
              <a:tr h="2496919">
                <a:tc>
                  <a:txBody>
                    <a:bodyPr/>
                    <a:lstStyle/>
                    <a:p>
                      <a:pPr marL="0" marR="0">
                        <a:spcBef>
                          <a:spcPts val="0"/>
                        </a:spcBef>
                        <a:spcAft>
                          <a:spcPts val="0"/>
                        </a:spcAft>
                      </a:pPr>
                      <a:r>
                        <a:rPr lang="en-US" sz="1100" spc="-10" dirty="0">
                          <a:effectLst/>
                        </a:rPr>
                        <a:t>Formal procurement: sealed bids or proposals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092" marR="38092" marT="0" marB="0"/>
                </a:tc>
                <a:tc>
                  <a:txBody>
                    <a:bodyPr/>
                    <a:lstStyle/>
                    <a:p>
                      <a:pPr marL="0" marR="0">
                        <a:spcBef>
                          <a:spcPts val="0"/>
                        </a:spcBef>
                        <a:spcAft>
                          <a:spcPts val="0"/>
                        </a:spcAft>
                      </a:pPr>
                      <a:r>
                        <a:rPr lang="en-US" sz="1100" spc="-10" dirty="0">
                          <a:effectLst/>
                        </a:rPr>
                        <a:t>Used for purchases that exceed small purchase threshold over $109,300.</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092" marR="38092" marT="0" marB="0"/>
                </a:tc>
                <a:tc>
                  <a:txBody>
                    <a:bodyPr/>
                    <a:lstStyle/>
                    <a:p>
                      <a:pPr marL="0" marR="0">
                        <a:spcBef>
                          <a:spcPts val="0"/>
                        </a:spcBef>
                        <a:spcAft>
                          <a:spcPts val="0"/>
                        </a:spcAft>
                      </a:pPr>
                      <a:r>
                        <a:rPr lang="en-US" sz="1100" spc="-10" dirty="0">
                          <a:effectLst/>
                        </a:rPr>
                        <a:t>Public Contract Code (PCC) requires school district governing boards to competitively bid and award any contracts involving an expenditure of more than $50,000*, adjusted for inflation, to the lowest responsible bidder. Contracts subject to bidding include: Purchase of equipment, materials, or supplies to be furnished, sold, or leased to the school district, services that are not construction services.                                                     Repairs, including maintenance as defined in PCC Section 20115, that are not public projects as defined in PCC Section 22002(c).                                                      * For calendar year 2023 the bid threshold has been adjusted to $109,300.</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092" marR="38092" marT="0" marB="0"/>
                </a:tc>
                <a:extLst>
                  <a:ext uri="{0D108BD9-81ED-4DB2-BD59-A6C34878D82A}">
                    <a16:rowId xmlns:a16="http://schemas.microsoft.com/office/drawing/2014/main" val="1206492188"/>
                  </a:ext>
                </a:extLst>
              </a:tr>
              <a:tr h="1038856">
                <a:tc>
                  <a:txBody>
                    <a:bodyPr/>
                    <a:lstStyle/>
                    <a:p>
                      <a:pPr marL="0" marR="0">
                        <a:spcBef>
                          <a:spcPts val="0"/>
                        </a:spcBef>
                        <a:spcAft>
                          <a:spcPts val="0"/>
                        </a:spcAft>
                      </a:pPr>
                      <a:r>
                        <a:rPr lang="en-US" sz="1100" spc="-10">
                          <a:effectLst/>
                        </a:rPr>
                        <a:t>Formal procurement: sealed bids or proposals</a:t>
                      </a:r>
                      <a:endParaRPr lang="en-US"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8092" marR="38092" marT="0" marB="0"/>
                </a:tc>
                <a:tc>
                  <a:txBody>
                    <a:bodyPr/>
                    <a:lstStyle/>
                    <a:p>
                      <a:pPr marL="0" marR="0">
                        <a:spcBef>
                          <a:spcPts val="0"/>
                        </a:spcBef>
                        <a:spcAft>
                          <a:spcPts val="0"/>
                        </a:spcAft>
                      </a:pPr>
                      <a:r>
                        <a:rPr lang="en-US" sz="1100" spc="-10" dirty="0">
                          <a:effectLst/>
                        </a:rPr>
                        <a:t>Used for purchases that exceed purchase threshold over $250,000.</a:t>
                      </a:r>
                      <a:endParaRPr lang="en-US" sz="1100" dirty="0">
                        <a:effectLst/>
                      </a:endParaRPr>
                    </a:p>
                    <a:p>
                      <a:pPr marL="0" marR="0">
                        <a:spcBef>
                          <a:spcPts val="0"/>
                        </a:spcBef>
                        <a:spcAft>
                          <a:spcPts val="0"/>
                        </a:spcAft>
                      </a:pPr>
                      <a:r>
                        <a:rPr lang="en-US" sz="1100" dirty="0">
                          <a:effectLst/>
                        </a:rPr>
                        <a:t>The independent cost price analysis may consist of, but is not limited to, market research, a general survey of prices for similar goods or services, a comparison to similar purchases previously made, or an internal system for developing a price range for the specific purchase.</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092" marR="38092" marT="0" marB="0"/>
                </a:tc>
                <a:tc>
                  <a:txBody>
                    <a:bodyPr/>
                    <a:lstStyle/>
                    <a:p>
                      <a:pPr marL="0" marR="0">
                        <a:spcBef>
                          <a:spcPts val="0"/>
                        </a:spcBef>
                        <a:spcAft>
                          <a:spcPts val="0"/>
                        </a:spcAft>
                      </a:pPr>
                      <a:r>
                        <a:rPr lang="en-US" sz="1100" spc="-10" dirty="0">
                          <a:effectLst/>
                        </a:rPr>
                        <a:t> </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092" marR="38092" marT="0" marB="0"/>
                </a:tc>
                <a:extLst>
                  <a:ext uri="{0D108BD9-81ED-4DB2-BD59-A6C34878D82A}">
                    <a16:rowId xmlns:a16="http://schemas.microsoft.com/office/drawing/2014/main" val="491476658"/>
                  </a:ext>
                </a:extLst>
              </a:tr>
            </a:tbl>
          </a:graphicData>
        </a:graphic>
      </p:graphicFrame>
    </p:spTree>
    <p:extLst>
      <p:ext uri="{BB962C8B-B14F-4D97-AF65-F5344CB8AC3E}">
        <p14:creationId xmlns:p14="http://schemas.microsoft.com/office/powerpoint/2010/main" val="641753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State and Federal Thresholds</a:t>
            </a:r>
          </a:p>
        </p:txBody>
      </p:sp>
      <p:pic>
        <p:nvPicPr>
          <p:cNvPr id="7" name="Picture 6">
            <a:extLst>
              <a:ext uri="{FF2B5EF4-FFF2-40B4-BE49-F238E27FC236}">
                <a16:creationId xmlns:a16="http://schemas.microsoft.com/office/drawing/2014/main" id="{1DF16A1C-012A-4DFD-BA66-FF98DBD08589}"/>
              </a:ext>
            </a:extLst>
          </p:cNvPr>
          <p:cNvPicPr/>
          <p:nvPr/>
        </p:nvPicPr>
        <p:blipFill>
          <a:blip r:embed="rId2"/>
          <a:stretch>
            <a:fillRect/>
          </a:stretch>
        </p:blipFill>
        <p:spPr>
          <a:xfrm>
            <a:off x="1079500" y="992580"/>
            <a:ext cx="7956924" cy="545304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93938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Federal Procurement Process</a:t>
            </a:r>
          </a:p>
        </p:txBody>
      </p:sp>
      <p:sp>
        <p:nvSpPr>
          <p:cNvPr id="3" name="Content Placeholder 2">
            <a:extLst>
              <a:ext uri="{FF2B5EF4-FFF2-40B4-BE49-F238E27FC236}">
                <a16:creationId xmlns:a16="http://schemas.microsoft.com/office/drawing/2014/main" id="{750587D2-B257-FD2C-45BB-1C71E623EA5B}"/>
              </a:ext>
            </a:extLst>
          </p:cNvPr>
          <p:cNvSpPr>
            <a:spLocks noGrp="1"/>
          </p:cNvSpPr>
          <p:nvPr>
            <p:ph idx="1"/>
          </p:nvPr>
        </p:nvSpPr>
        <p:spPr>
          <a:xfrm>
            <a:off x="704850" y="1079901"/>
            <a:ext cx="10701338" cy="5207168"/>
          </a:xfrm>
        </p:spPr>
        <p:txBody>
          <a:bodyPr>
            <a:normAutofit fontScale="92500"/>
          </a:bodyPr>
          <a:lstStyle/>
          <a:p>
            <a:r>
              <a:rPr lang="en-US" sz="3200" b="1" dirty="0"/>
              <a:t>Methods of Procurement:</a:t>
            </a:r>
          </a:p>
          <a:p>
            <a:pPr marL="457200" indent="-457200">
              <a:buFont typeface="Arial" panose="020B0604020202020204" pitchFamily="34" charset="0"/>
              <a:buChar char="•"/>
            </a:pPr>
            <a:r>
              <a:rPr lang="en-US" dirty="0"/>
              <a:t>Micropurchase</a:t>
            </a:r>
          </a:p>
          <a:p>
            <a:pPr marL="1143000" lvl="1" indent="-457200"/>
            <a:r>
              <a:rPr lang="en-US" dirty="0" err="1"/>
              <a:t>Micropurchases</a:t>
            </a:r>
            <a:r>
              <a:rPr lang="en-US" dirty="0"/>
              <a:t> may be awarded without soliciting competitive quotations or comparing prices among qualified suppliers if the two conditions are met:</a:t>
            </a:r>
          </a:p>
          <a:p>
            <a:pPr marL="1600200" lvl="2" indent="-457200"/>
            <a:r>
              <a:rPr lang="en-US" dirty="0"/>
              <a:t>The aggregate value of single transaction is $10,000 or less.</a:t>
            </a:r>
          </a:p>
          <a:p>
            <a:pPr marL="1600200" lvl="2" indent="-457200"/>
            <a:r>
              <a:rPr lang="en-US" dirty="0"/>
              <a:t>SUSD staff considers the price to be reasonable.  </a:t>
            </a:r>
          </a:p>
          <a:p>
            <a:pPr marL="1143000" lvl="1" indent="-457200"/>
            <a:r>
              <a:rPr lang="en-US" dirty="0"/>
              <a:t>Documentation (e.g. receipts and invoices) must be maintained for the prior three years plus the current Program Year (PY), or until the next Federal Pass-through Agency (FPA) review, to document costs that are reasonable.</a:t>
            </a:r>
          </a:p>
          <a:p>
            <a:pPr marL="1143000" lvl="1" indent="-457200"/>
            <a:r>
              <a:rPr lang="en-US" dirty="0"/>
              <a:t>SUSD will use various qualified suppliers to the extent practical.</a:t>
            </a:r>
          </a:p>
          <a:p>
            <a:pPr marL="1143000" lvl="1" indent="-457200"/>
            <a:r>
              <a:rPr lang="en-US" dirty="0" err="1"/>
              <a:t>Micropurchases</a:t>
            </a:r>
            <a:r>
              <a:rPr lang="en-US" dirty="0"/>
              <a:t> are used for goods and services that are needed on an emergency basis or for items needed occasionally (e.g. gluten-free products).  </a:t>
            </a:r>
          </a:p>
          <a:p>
            <a:pPr marL="1600200" lvl="2" indent="-457200"/>
            <a:r>
              <a:rPr lang="en-US" dirty="0"/>
              <a:t>It is not intended to be used to avoid a small/informal or formal procurement.</a:t>
            </a:r>
          </a:p>
          <a:p>
            <a:pPr marL="1143000" lvl="1" indent="-457200"/>
            <a:endParaRPr lang="en-US" b="1" dirty="0"/>
          </a:p>
        </p:txBody>
      </p:sp>
    </p:spTree>
    <p:extLst>
      <p:ext uri="{BB962C8B-B14F-4D97-AF65-F5344CB8AC3E}">
        <p14:creationId xmlns:p14="http://schemas.microsoft.com/office/powerpoint/2010/main" val="2548974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Federal Procurement Process</a:t>
            </a:r>
          </a:p>
        </p:txBody>
      </p:sp>
      <p:sp>
        <p:nvSpPr>
          <p:cNvPr id="3" name="Content Placeholder 2">
            <a:extLst>
              <a:ext uri="{FF2B5EF4-FFF2-40B4-BE49-F238E27FC236}">
                <a16:creationId xmlns:a16="http://schemas.microsoft.com/office/drawing/2014/main" id="{750587D2-B257-FD2C-45BB-1C71E623EA5B}"/>
              </a:ext>
            </a:extLst>
          </p:cNvPr>
          <p:cNvSpPr>
            <a:spLocks noGrp="1"/>
          </p:cNvSpPr>
          <p:nvPr>
            <p:ph idx="1"/>
          </p:nvPr>
        </p:nvSpPr>
        <p:spPr>
          <a:xfrm>
            <a:off x="695885" y="1079900"/>
            <a:ext cx="10701338" cy="5392617"/>
          </a:xfrm>
        </p:spPr>
        <p:txBody>
          <a:bodyPr>
            <a:normAutofit/>
          </a:bodyPr>
          <a:lstStyle/>
          <a:p>
            <a:r>
              <a:rPr lang="en-US" sz="3200" b="1" dirty="0"/>
              <a:t>Methods of Procurement:</a:t>
            </a:r>
          </a:p>
          <a:p>
            <a:pPr marL="457200" indent="-457200">
              <a:buFont typeface="Arial" panose="020B0604020202020204" pitchFamily="34" charset="0"/>
              <a:buChar char="•"/>
            </a:pPr>
            <a:r>
              <a:rPr lang="en-US" dirty="0"/>
              <a:t>Small Purchase </a:t>
            </a:r>
          </a:p>
          <a:p>
            <a:pPr marL="1143000" lvl="1" indent="-457200"/>
            <a:r>
              <a:rPr lang="en-US" dirty="0"/>
              <a:t>Used to procure goods and services when the aggregate cost is $10,000 - $109,300.	</a:t>
            </a:r>
          </a:p>
          <a:p>
            <a:pPr marL="1600200" lvl="2" indent="-457200"/>
            <a:r>
              <a:rPr lang="en-US" dirty="0"/>
              <a:t>Price or rate quotations will be obtained from a minimum of two responsible and responsive sources. Price quotes must be documented in writing per SUSD policy. Price quotes provided verbally by a vendor must be documented in writing.</a:t>
            </a:r>
          </a:p>
          <a:p>
            <a:pPr marL="1600200" lvl="2" indent="-457200"/>
            <a:r>
              <a:rPr lang="en-US" dirty="0"/>
              <a:t>SUSD Purchasing Manager, or designee, will evaluate the written quotes received.</a:t>
            </a:r>
          </a:p>
          <a:p>
            <a:pPr marL="1600200" lvl="2" indent="-457200"/>
            <a:r>
              <a:rPr lang="en-US" dirty="0"/>
              <a:t>SUSD Purchasing Manager, or designee, will award small purchases to the lowest priced responsible and responsive vendor. </a:t>
            </a:r>
          </a:p>
          <a:p>
            <a:pPr marL="1600200" lvl="2" indent="-457200"/>
            <a:r>
              <a:rPr lang="en-US" dirty="0"/>
              <a:t>SUSD Purchasing Manager, or designee, will monitor the contract </a:t>
            </a:r>
          </a:p>
        </p:txBody>
      </p:sp>
    </p:spTree>
    <p:extLst>
      <p:ext uri="{BB962C8B-B14F-4D97-AF65-F5344CB8AC3E}">
        <p14:creationId xmlns:p14="http://schemas.microsoft.com/office/powerpoint/2010/main" val="1991215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Federal Procurement Process</a:t>
            </a:r>
          </a:p>
        </p:txBody>
      </p:sp>
      <p:sp>
        <p:nvSpPr>
          <p:cNvPr id="3" name="Content Placeholder 2">
            <a:extLst>
              <a:ext uri="{FF2B5EF4-FFF2-40B4-BE49-F238E27FC236}">
                <a16:creationId xmlns:a16="http://schemas.microsoft.com/office/drawing/2014/main" id="{750587D2-B257-FD2C-45BB-1C71E623EA5B}"/>
              </a:ext>
            </a:extLst>
          </p:cNvPr>
          <p:cNvSpPr>
            <a:spLocks noGrp="1"/>
          </p:cNvSpPr>
          <p:nvPr>
            <p:ph idx="1"/>
          </p:nvPr>
        </p:nvSpPr>
        <p:spPr>
          <a:xfrm>
            <a:off x="704850" y="1079901"/>
            <a:ext cx="10701338" cy="5207168"/>
          </a:xfrm>
        </p:spPr>
        <p:txBody>
          <a:bodyPr>
            <a:normAutofit/>
          </a:bodyPr>
          <a:lstStyle/>
          <a:p>
            <a:r>
              <a:rPr lang="en-US" sz="3200" b="1" dirty="0"/>
              <a:t>Methods of Procurement:</a:t>
            </a:r>
          </a:p>
          <a:p>
            <a:pPr marL="457200" indent="-457200">
              <a:buFont typeface="Arial" panose="020B0604020202020204" pitchFamily="34" charset="0"/>
              <a:buChar char="•"/>
            </a:pPr>
            <a:r>
              <a:rPr lang="en-US" dirty="0"/>
              <a:t>Formal Purchase</a:t>
            </a:r>
          </a:p>
          <a:p>
            <a:pPr marL="1143000" lvl="1" indent="-457200"/>
            <a:r>
              <a:rPr lang="en-US" dirty="0"/>
              <a:t>Used to procure goods and services when the estimated total cost threshold is $109,300 or above. (Federal total cost threshold is $250,000, but SUSD must adhere to the more stringent State total cost threshold of $109,300). </a:t>
            </a:r>
          </a:p>
          <a:p>
            <a:pPr marL="1600200" lvl="2" indent="-457200"/>
            <a:r>
              <a:rPr lang="en-US" dirty="0"/>
              <a:t>Both Invitation for Bid (IFB) and Request for Proposal (RFP) methods are used by SUSD</a:t>
            </a:r>
          </a:p>
          <a:p>
            <a:pPr marL="1143000" lvl="1" indent="-457200"/>
            <a:r>
              <a:rPr lang="en-US" dirty="0"/>
              <a:t>The terms of formal contracts will be one year with two one-year renewal options. The covered period must coincide with District’s fiscal year when using federal funds.</a:t>
            </a:r>
            <a:endParaRPr lang="en-US" b="1" dirty="0"/>
          </a:p>
        </p:txBody>
      </p:sp>
    </p:spTree>
    <p:extLst>
      <p:ext uri="{BB962C8B-B14F-4D97-AF65-F5344CB8AC3E}">
        <p14:creationId xmlns:p14="http://schemas.microsoft.com/office/powerpoint/2010/main" val="1748804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Federal Procurement Process</a:t>
            </a:r>
          </a:p>
        </p:txBody>
      </p:sp>
      <p:sp>
        <p:nvSpPr>
          <p:cNvPr id="3" name="Content Placeholder 2">
            <a:extLst>
              <a:ext uri="{FF2B5EF4-FFF2-40B4-BE49-F238E27FC236}">
                <a16:creationId xmlns:a16="http://schemas.microsoft.com/office/drawing/2014/main" id="{750587D2-B257-FD2C-45BB-1C71E623EA5B}"/>
              </a:ext>
            </a:extLst>
          </p:cNvPr>
          <p:cNvSpPr>
            <a:spLocks noGrp="1"/>
          </p:cNvSpPr>
          <p:nvPr>
            <p:ph idx="1"/>
          </p:nvPr>
        </p:nvSpPr>
        <p:spPr>
          <a:xfrm>
            <a:off x="473820" y="864142"/>
            <a:ext cx="10922094" cy="5697417"/>
          </a:xfrm>
        </p:spPr>
        <p:txBody>
          <a:bodyPr>
            <a:normAutofit/>
          </a:bodyPr>
          <a:lstStyle/>
          <a:p>
            <a:r>
              <a:rPr lang="en-US" sz="3200" b="1" dirty="0"/>
              <a:t>Methods of Procurement:</a:t>
            </a:r>
          </a:p>
          <a:p>
            <a:pPr marL="457200" indent="-457200">
              <a:buFont typeface="Arial" panose="020B0604020202020204" pitchFamily="34" charset="0"/>
              <a:buChar char="•"/>
            </a:pPr>
            <a:r>
              <a:rPr lang="en-US" dirty="0"/>
              <a:t>Formal Purchase continued</a:t>
            </a:r>
          </a:p>
          <a:p>
            <a:pPr marL="1143000" lvl="1" indent="-457200"/>
            <a:r>
              <a:rPr lang="en-US" dirty="0"/>
              <a:t>SUSD will follow the following steps when conducting formal procurements:</a:t>
            </a:r>
          </a:p>
          <a:p>
            <a:pPr marL="1600200" lvl="2" indent="-457200"/>
            <a:r>
              <a:rPr lang="en-US" dirty="0"/>
              <a:t>SUSD Purchasing Manager, or designee, will develop a written solicitation.  The solicitation will incorporate:</a:t>
            </a:r>
          </a:p>
          <a:p>
            <a:pPr marL="2057400" lvl="3" indent="-457200"/>
            <a:r>
              <a:rPr lang="en-US" dirty="0"/>
              <a:t>A clear and accurate description of the technical requirements for the goods or services to be procured per 2 CFR, Section 200.319(d) (1)</a:t>
            </a:r>
          </a:p>
          <a:p>
            <a:pPr marL="2057400" lvl="3" indent="-457200"/>
            <a:r>
              <a:rPr lang="en-US" dirty="0"/>
              <a:t>The requirement to comply with the Buy American Provision per 7 CFR, sections 210.21(d) and 220.16(d)</a:t>
            </a:r>
          </a:p>
          <a:p>
            <a:pPr marL="2057400" lvl="3" indent="-457200"/>
            <a:r>
              <a:rPr lang="en-US" dirty="0"/>
              <a:t>All requirements that the offers must fulfill and all other factors (IFBs and RFPs) and their relative importance (RFPs only) used in evaluating bids or proposals per 2 CFR, Section 200.319(d) (2) to judge responsive and responsible firms</a:t>
            </a:r>
          </a:p>
          <a:p>
            <a:pPr marL="2057400" lvl="3" indent="-457200"/>
            <a:r>
              <a:rPr lang="en-US" dirty="0"/>
              <a:t>Instructions for responding vendors</a:t>
            </a:r>
          </a:p>
          <a:p>
            <a:pPr marL="2057400" lvl="3" indent="-457200"/>
            <a:r>
              <a:rPr lang="en-US" dirty="0"/>
              <a:t>The general terms and conditions of the contract</a:t>
            </a:r>
          </a:p>
          <a:p>
            <a:pPr marL="1600200" lvl="2" indent="-457200"/>
            <a:r>
              <a:rPr lang="en-US" dirty="0"/>
              <a:t>SUSD Purchasing Manager, or designee, will advertise the solicitation </a:t>
            </a:r>
          </a:p>
          <a:p>
            <a:pPr lvl="2" indent="0">
              <a:buNone/>
            </a:pPr>
            <a:r>
              <a:rPr lang="en-US" dirty="0"/>
              <a:t>in the print and on web site a minimum of two weeks prior to the deadline</a:t>
            </a:r>
          </a:p>
          <a:p>
            <a:pPr lvl="2" indent="0">
              <a:buNone/>
            </a:pPr>
            <a:r>
              <a:rPr lang="en-US" dirty="0"/>
              <a:t>for submission of bids and proposals.  </a:t>
            </a:r>
          </a:p>
        </p:txBody>
      </p:sp>
    </p:spTree>
    <p:extLst>
      <p:ext uri="{BB962C8B-B14F-4D97-AF65-F5344CB8AC3E}">
        <p14:creationId xmlns:p14="http://schemas.microsoft.com/office/powerpoint/2010/main" val="3573539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Federal Procurement Process</a:t>
            </a:r>
          </a:p>
        </p:txBody>
      </p:sp>
      <p:sp>
        <p:nvSpPr>
          <p:cNvPr id="3" name="Content Placeholder 2">
            <a:extLst>
              <a:ext uri="{FF2B5EF4-FFF2-40B4-BE49-F238E27FC236}">
                <a16:creationId xmlns:a16="http://schemas.microsoft.com/office/drawing/2014/main" id="{750587D2-B257-FD2C-45BB-1C71E623EA5B}"/>
              </a:ext>
            </a:extLst>
          </p:cNvPr>
          <p:cNvSpPr>
            <a:spLocks noGrp="1"/>
          </p:cNvSpPr>
          <p:nvPr>
            <p:ph idx="1"/>
          </p:nvPr>
        </p:nvSpPr>
        <p:spPr>
          <a:xfrm>
            <a:off x="252274" y="856545"/>
            <a:ext cx="11728142" cy="5697417"/>
          </a:xfrm>
        </p:spPr>
        <p:txBody>
          <a:bodyPr>
            <a:normAutofit/>
          </a:bodyPr>
          <a:lstStyle/>
          <a:p>
            <a:r>
              <a:rPr lang="en-US" sz="3200" b="1" dirty="0"/>
              <a:t>Methods of Procurement:</a:t>
            </a:r>
          </a:p>
          <a:p>
            <a:pPr marL="457200" indent="-457200">
              <a:buFont typeface="Arial" panose="020B0604020202020204" pitchFamily="34" charset="0"/>
              <a:buChar char="•"/>
            </a:pPr>
            <a:r>
              <a:rPr lang="en-US" dirty="0"/>
              <a:t>Formal Purchase continued</a:t>
            </a:r>
          </a:p>
          <a:p>
            <a:pPr marL="1600200" lvl="2" indent="-457200"/>
            <a:r>
              <a:rPr lang="en-US" dirty="0"/>
              <a:t>SUSD Purchasing Department will publicly open bids resulting from IFBs at the time and place prescribed in the solicitation. SUSD will not publicly open proposals resulting from RFPs.</a:t>
            </a:r>
          </a:p>
          <a:p>
            <a:pPr marL="2057400" lvl="3" indent="-457200"/>
            <a:r>
              <a:rPr lang="en-US" dirty="0"/>
              <a:t>SUSD Program Administrator, or designee, and purchasing manager will evaluate offers from responding firms by using the evaluation criteria outlined in the solicitation for both IFBs and RFPs. </a:t>
            </a:r>
          </a:p>
          <a:p>
            <a:pPr marL="2514600" lvl="4" indent="-457200"/>
            <a:r>
              <a:rPr lang="en-US" dirty="0"/>
              <a:t>SUSD should receive at least two bids or proposals to evaluate the offers. If there is not a minimum of two respondents, SUSD will review the solicitation to ensure that it is not limiting competition as outlined in 2 CFR, Section 200.319, and consider expanding advertising efforts before reissuing the solicitation.</a:t>
            </a:r>
          </a:p>
          <a:p>
            <a:pPr marL="2057400" lvl="3" indent="-457200"/>
            <a:r>
              <a:rPr lang="en-US" dirty="0"/>
              <a:t>The offers will be ranked based on cost only for IFBs and on evaluation criteria (i.e. technical criteria) and cost for RFPs for all responsible and responsive responders. SUSD will document all evaluation of RFPs in writing for RFPs only. SUSD purchasing manager will negotiate the technical aspects of each RFP prior to negotiating the cost aspect of the RFP. Any or all bids may be rejected if there is sound documented reason.</a:t>
            </a:r>
          </a:p>
          <a:p>
            <a:pPr marL="1600200" lvl="2" indent="-457200"/>
            <a:r>
              <a:rPr lang="en-US" dirty="0"/>
              <a:t>SUSD will award the contract to the responsible and responsive bidder who offers the lowest price for IFBs. All IFBs will result in a firm, fixed price contract.</a:t>
            </a:r>
          </a:p>
          <a:p>
            <a:pPr marL="1600200" lvl="2" indent="-457200"/>
            <a:r>
              <a:rPr lang="en-US" dirty="0"/>
              <a:t>SUSD Program Administrator, or designee, will monitor contract</a:t>
            </a:r>
          </a:p>
        </p:txBody>
      </p:sp>
    </p:spTree>
    <p:extLst>
      <p:ext uri="{BB962C8B-B14F-4D97-AF65-F5344CB8AC3E}">
        <p14:creationId xmlns:p14="http://schemas.microsoft.com/office/powerpoint/2010/main" val="897704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Federal Procurement Process</a:t>
            </a:r>
          </a:p>
        </p:txBody>
      </p:sp>
      <p:sp>
        <p:nvSpPr>
          <p:cNvPr id="3" name="Content Placeholder 2">
            <a:extLst>
              <a:ext uri="{FF2B5EF4-FFF2-40B4-BE49-F238E27FC236}">
                <a16:creationId xmlns:a16="http://schemas.microsoft.com/office/drawing/2014/main" id="{750587D2-B257-FD2C-45BB-1C71E623EA5B}"/>
              </a:ext>
            </a:extLst>
          </p:cNvPr>
          <p:cNvSpPr>
            <a:spLocks noGrp="1"/>
          </p:cNvSpPr>
          <p:nvPr>
            <p:ph idx="1"/>
          </p:nvPr>
        </p:nvSpPr>
        <p:spPr>
          <a:xfrm>
            <a:off x="704850" y="1079901"/>
            <a:ext cx="10701338" cy="5207168"/>
          </a:xfrm>
        </p:spPr>
        <p:txBody>
          <a:bodyPr>
            <a:normAutofit/>
          </a:bodyPr>
          <a:lstStyle/>
          <a:p>
            <a:r>
              <a:rPr lang="en-US" sz="3200" b="1" dirty="0"/>
              <a:t>Methods of Procurement:</a:t>
            </a:r>
          </a:p>
          <a:p>
            <a:pPr marL="457200" indent="-457200">
              <a:buFont typeface="Arial" panose="020B0604020202020204" pitchFamily="34" charset="0"/>
              <a:buChar char="•"/>
            </a:pPr>
            <a:r>
              <a:rPr lang="en-US" dirty="0"/>
              <a:t>Noncompetitive</a:t>
            </a:r>
          </a:p>
          <a:p>
            <a:pPr marL="1143000" lvl="1" indent="-457200"/>
            <a:r>
              <a:rPr lang="en-US" dirty="0"/>
              <a:t>SUSD will only enter into a noncompetitive agreement when one or more of the following circumstances apply:</a:t>
            </a:r>
          </a:p>
          <a:p>
            <a:pPr marL="1600200" lvl="2" indent="-457200"/>
            <a:r>
              <a:rPr lang="en-US" dirty="0"/>
              <a:t>The item is available only from a single source</a:t>
            </a:r>
          </a:p>
          <a:p>
            <a:pPr marL="1600200" lvl="2" indent="-457200"/>
            <a:r>
              <a:rPr lang="en-US" dirty="0"/>
              <a:t>An emergency exists, and the urgency for the requirement will not permit the delay resulting from competitive solicitation</a:t>
            </a:r>
          </a:p>
          <a:p>
            <a:pPr marL="1600200" lvl="2" indent="-457200"/>
            <a:r>
              <a:rPr lang="en-US" dirty="0"/>
              <a:t>After solicitation from a number of sources, competition is determined inadequate</a:t>
            </a:r>
          </a:p>
          <a:p>
            <a:pPr marL="1600200" lvl="2" indent="-457200"/>
            <a:r>
              <a:rPr lang="en-US" dirty="0"/>
              <a:t>SUSD received prior approval from the FPA after submitting a written request to the FPA with justification for conducting a noncompetitive procurement</a:t>
            </a:r>
          </a:p>
          <a:p>
            <a:pPr marL="1600200" lvl="2" indent="-457200"/>
            <a:r>
              <a:rPr lang="en-US" dirty="0"/>
              <a:t>SUSD will use this method when all awarding noncompetitive procurement contacts</a:t>
            </a:r>
          </a:p>
          <a:p>
            <a:pPr marL="1143000" lvl="1" indent="-457200"/>
            <a:endParaRPr lang="en-US" b="1" dirty="0"/>
          </a:p>
        </p:txBody>
      </p:sp>
    </p:spTree>
    <p:extLst>
      <p:ext uri="{BB962C8B-B14F-4D97-AF65-F5344CB8AC3E}">
        <p14:creationId xmlns:p14="http://schemas.microsoft.com/office/powerpoint/2010/main" val="13017315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Federal Procurement Process</a:t>
            </a:r>
          </a:p>
        </p:txBody>
      </p:sp>
      <p:sp>
        <p:nvSpPr>
          <p:cNvPr id="3" name="Content Placeholder 2">
            <a:extLst>
              <a:ext uri="{FF2B5EF4-FFF2-40B4-BE49-F238E27FC236}">
                <a16:creationId xmlns:a16="http://schemas.microsoft.com/office/drawing/2014/main" id="{750587D2-B257-FD2C-45BB-1C71E623EA5B}"/>
              </a:ext>
            </a:extLst>
          </p:cNvPr>
          <p:cNvSpPr>
            <a:spLocks noGrp="1"/>
          </p:cNvSpPr>
          <p:nvPr>
            <p:ph idx="1"/>
          </p:nvPr>
        </p:nvSpPr>
        <p:spPr>
          <a:xfrm>
            <a:off x="704850" y="1079901"/>
            <a:ext cx="10701338" cy="5207168"/>
          </a:xfrm>
        </p:spPr>
        <p:txBody>
          <a:bodyPr>
            <a:normAutofit/>
          </a:bodyPr>
          <a:lstStyle/>
          <a:p>
            <a:r>
              <a:rPr lang="en-US" sz="3200" b="1" dirty="0"/>
              <a:t>Methods of Procurement:</a:t>
            </a:r>
          </a:p>
          <a:p>
            <a:pPr marL="457200" indent="-457200">
              <a:buFont typeface="Arial" panose="020B0604020202020204" pitchFamily="34" charset="0"/>
              <a:buChar char="•"/>
            </a:pPr>
            <a:r>
              <a:rPr lang="en-US" dirty="0"/>
              <a:t>Single Source Noncompetitive</a:t>
            </a:r>
          </a:p>
          <a:p>
            <a:pPr marL="1143000" lvl="1" indent="-457200"/>
            <a:r>
              <a:rPr lang="en-US" dirty="0"/>
              <a:t> A single source is source specifically selected amongst others, if any, due to specific reasons, i.e. replacement parts, compatibility, quality, service, support, etc.</a:t>
            </a:r>
          </a:p>
          <a:p>
            <a:pPr marL="1143000" lvl="1" indent="-457200"/>
            <a:r>
              <a:rPr lang="en-US" dirty="0"/>
              <a:t>In cases where it is determined that only a single vendor will properly meet the needs of the District, competition can be considered exempt. SUSD will only enter into a noncompetitive agreement with approval from the FPA.</a:t>
            </a:r>
            <a:endParaRPr lang="en-US" b="1" dirty="0"/>
          </a:p>
        </p:txBody>
      </p:sp>
    </p:spTree>
    <p:extLst>
      <p:ext uri="{BB962C8B-B14F-4D97-AF65-F5344CB8AC3E}">
        <p14:creationId xmlns:p14="http://schemas.microsoft.com/office/powerpoint/2010/main" val="2674685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Federal Procurement Process</a:t>
            </a:r>
          </a:p>
        </p:txBody>
      </p:sp>
      <p:sp>
        <p:nvSpPr>
          <p:cNvPr id="3" name="Content Placeholder 2">
            <a:extLst>
              <a:ext uri="{FF2B5EF4-FFF2-40B4-BE49-F238E27FC236}">
                <a16:creationId xmlns:a16="http://schemas.microsoft.com/office/drawing/2014/main" id="{750587D2-B257-FD2C-45BB-1C71E623EA5B}"/>
              </a:ext>
            </a:extLst>
          </p:cNvPr>
          <p:cNvSpPr>
            <a:spLocks noGrp="1"/>
          </p:cNvSpPr>
          <p:nvPr>
            <p:ph idx="1"/>
          </p:nvPr>
        </p:nvSpPr>
        <p:spPr>
          <a:xfrm>
            <a:off x="704850" y="1079901"/>
            <a:ext cx="10701338" cy="5207168"/>
          </a:xfrm>
        </p:spPr>
        <p:txBody>
          <a:bodyPr>
            <a:normAutofit/>
          </a:bodyPr>
          <a:lstStyle/>
          <a:p>
            <a:r>
              <a:rPr lang="en-US" sz="3200" b="1" dirty="0"/>
              <a:t>Methods of Procurement:</a:t>
            </a:r>
          </a:p>
          <a:p>
            <a:pPr marL="457200" indent="-457200">
              <a:buFont typeface="Arial" panose="020B0604020202020204" pitchFamily="34" charset="0"/>
              <a:buChar char="•"/>
            </a:pPr>
            <a:r>
              <a:rPr lang="en-US" dirty="0"/>
              <a:t>Sole Source Noncompetitive </a:t>
            </a:r>
          </a:p>
          <a:p>
            <a:pPr marL="1143000" lvl="1" indent="-457200"/>
            <a:r>
              <a:rPr lang="en-US" dirty="0"/>
              <a:t>Specific products or services available from only one source, also called sole source, sole provider, sole supplier, sole vendor, or sole distributor.</a:t>
            </a:r>
          </a:p>
          <a:p>
            <a:pPr marL="1143000" lvl="1" indent="-457200"/>
            <a:r>
              <a:rPr lang="en-US" dirty="0"/>
              <a:t>A sole source evaluation will take place, but in a significantly different manner because no comparison to be performed against other prospective providers.</a:t>
            </a:r>
          </a:p>
          <a:p>
            <a:pPr marL="1143000" lvl="1" indent="-457200"/>
            <a:r>
              <a:rPr lang="en-US" dirty="0"/>
              <a:t>Sole source procurement is only used when other procurement methods, namely informal bidding and competitive solicitation, are not applicable or lead to an unrealistic processing time.</a:t>
            </a:r>
          </a:p>
          <a:p>
            <a:pPr marL="1143000" lvl="1" indent="-457200"/>
            <a:endParaRPr lang="en-US" dirty="0"/>
          </a:p>
        </p:txBody>
      </p:sp>
    </p:spTree>
    <p:extLst>
      <p:ext uri="{BB962C8B-B14F-4D97-AF65-F5344CB8AC3E}">
        <p14:creationId xmlns:p14="http://schemas.microsoft.com/office/powerpoint/2010/main" val="3561209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EF0D7-E2B5-8D48-E445-FD84DA22CC30}"/>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FDFCA274-B337-89F6-79E8-4986C350F022}"/>
              </a:ext>
            </a:extLst>
          </p:cNvPr>
          <p:cNvSpPr>
            <a:spLocks noGrp="1"/>
          </p:cNvSpPr>
          <p:nvPr>
            <p:ph idx="1"/>
          </p:nvPr>
        </p:nvSpPr>
        <p:spPr/>
        <p:txBody>
          <a:bodyPr>
            <a:normAutofit/>
          </a:bodyPr>
          <a:lstStyle/>
          <a:p>
            <a:r>
              <a:rPr lang="en-US" sz="3600" dirty="0"/>
              <a:t>Procurement vs. Purchasing</a:t>
            </a:r>
          </a:p>
          <a:p>
            <a:r>
              <a:rPr lang="en-US" sz="3600" dirty="0"/>
              <a:t>Bids, Quotations, &amp; Proposals</a:t>
            </a:r>
          </a:p>
          <a:p>
            <a:r>
              <a:rPr lang="en-US" sz="3600" dirty="0"/>
              <a:t>State and Federal Thresholds</a:t>
            </a:r>
          </a:p>
          <a:p>
            <a:r>
              <a:rPr lang="en-US" sz="3600" dirty="0"/>
              <a:t>Federal Procurement Process</a:t>
            </a:r>
          </a:p>
          <a:p>
            <a:r>
              <a:rPr lang="en-US" sz="3600" dirty="0"/>
              <a:t>Asset Inventory</a:t>
            </a:r>
          </a:p>
          <a:p>
            <a:r>
              <a:rPr lang="en-US" sz="3600" dirty="0"/>
              <a:t>Surplus &amp; Disposal Process</a:t>
            </a:r>
          </a:p>
        </p:txBody>
      </p:sp>
    </p:spTree>
    <p:extLst>
      <p:ext uri="{BB962C8B-B14F-4D97-AF65-F5344CB8AC3E}">
        <p14:creationId xmlns:p14="http://schemas.microsoft.com/office/powerpoint/2010/main" val="42938838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Federal Procurement Process</a:t>
            </a:r>
          </a:p>
        </p:txBody>
      </p:sp>
      <p:sp>
        <p:nvSpPr>
          <p:cNvPr id="3" name="Content Placeholder 2">
            <a:extLst>
              <a:ext uri="{FF2B5EF4-FFF2-40B4-BE49-F238E27FC236}">
                <a16:creationId xmlns:a16="http://schemas.microsoft.com/office/drawing/2014/main" id="{750587D2-B257-FD2C-45BB-1C71E623EA5B}"/>
              </a:ext>
            </a:extLst>
          </p:cNvPr>
          <p:cNvSpPr>
            <a:spLocks noGrp="1"/>
          </p:cNvSpPr>
          <p:nvPr>
            <p:ph idx="1"/>
          </p:nvPr>
        </p:nvSpPr>
        <p:spPr>
          <a:xfrm>
            <a:off x="704850" y="1079901"/>
            <a:ext cx="10701338" cy="5207168"/>
          </a:xfrm>
        </p:spPr>
        <p:txBody>
          <a:bodyPr>
            <a:normAutofit/>
          </a:bodyPr>
          <a:lstStyle/>
          <a:p>
            <a:r>
              <a:rPr lang="en-US" sz="3200" b="1" dirty="0"/>
              <a:t>Methods of Procurement:</a:t>
            </a:r>
          </a:p>
          <a:p>
            <a:pPr marL="457200" indent="-457200">
              <a:buFont typeface="Arial" panose="020B0604020202020204" pitchFamily="34" charset="0"/>
              <a:buChar char="•"/>
            </a:pPr>
            <a:r>
              <a:rPr lang="en-US" dirty="0"/>
              <a:t>Purchasing Cooperatives and Intergovernmental</a:t>
            </a:r>
          </a:p>
          <a:p>
            <a:pPr marL="1143000" lvl="1" indent="-457200"/>
            <a:r>
              <a:rPr lang="en-US" dirty="0"/>
              <a:t>If applicable, SUSD may choose to make purchases through a cooperative agreement with a group of other schools to increase purchasing power of SUSD may piggyback on contracts awarded to a vendor from another school district when all procurement principles are followed</a:t>
            </a:r>
            <a:r>
              <a:rPr lang="en-US" b="1" dirty="0"/>
              <a:t>.</a:t>
            </a:r>
          </a:p>
          <a:p>
            <a:pPr marL="1143000" lvl="1" indent="-457200"/>
            <a:r>
              <a:rPr lang="en-US" dirty="0"/>
              <a:t>While intergovernmental agreements can benefit SUSD, SUSD may only enter into an intergovernmental agreement with a local government agency (e.g. school district) which allows other school to join or piggyback onto the local governmental entity when that agreement was procured and awarded consistent with federal and state procurement regulations.</a:t>
            </a:r>
          </a:p>
        </p:txBody>
      </p:sp>
    </p:spTree>
    <p:extLst>
      <p:ext uri="{BB962C8B-B14F-4D97-AF65-F5344CB8AC3E}">
        <p14:creationId xmlns:p14="http://schemas.microsoft.com/office/powerpoint/2010/main" val="799626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Asset Inventory</a:t>
            </a:r>
          </a:p>
        </p:txBody>
      </p:sp>
      <p:sp>
        <p:nvSpPr>
          <p:cNvPr id="3" name="Content Placeholder 2">
            <a:extLst>
              <a:ext uri="{FF2B5EF4-FFF2-40B4-BE49-F238E27FC236}">
                <a16:creationId xmlns:a16="http://schemas.microsoft.com/office/drawing/2014/main" id="{750587D2-B257-FD2C-45BB-1C71E623EA5B}"/>
              </a:ext>
            </a:extLst>
          </p:cNvPr>
          <p:cNvSpPr>
            <a:spLocks noGrp="1"/>
          </p:cNvSpPr>
          <p:nvPr>
            <p:ph idx="1"/>
          </p:nvPr>
        </p:nvSpPr>
        <p:spPr>
          <a:xfrm>
            <a:off x="704850" y="963356"/>
            <a:ext cx="10701338" cy="5207168"/>
          </a:xfrm>
        </p:spPr>
        <p:txBody>
          <a:bodyPr>
            <a:normAutofit/>
          </a:bodyPr>
          <a:lstStyle/>
          <a:p>
            <a:r>
              <a:rPr lang="en-US" b="1" dirty="0"/>
              <a:t>Types of Assets:</a:t>
            </a:r>
          </a:p>
          <a:p>
            <a:pPr marL="457200" indent="-457200">
              <a:buFont typeface="Arial" panose="020B0604020202020204" pitchFamily="34" charset="0"/>
              <a:buChar char="•"/>
            </a:pPr>
            <a:r>
              <a:rPr lang="en-US" dirty="0"/>
              <a:t>Capitalized Fixed Asset</a:t>
            </a:r>
          </a:p>
          <a:p>
            <a:pPr marL="1143000" lvl="1" indent="-457200"/>
            <a:r>
              <a:rPr lang="en-US" dirty="0"/>
              <a:t>Defined as movable personal property, including such equipment as vehicles, machinery, computer systems, and playground equipment.</a:t>
            </a:r>
          </a:p>
          <a:p>
            <a:pPr marL="1600200" lvl="2" indent="-457200"/>
            <a:r>
              <a:rPr lang="en-US" dirty="0"/>
              <a:t>Have both an estimated useful life over one year and an acquisition cost equal to or greater than the capitalization threshold of $5,000. </a:t>
            </a:r>
          </a:p>
          <a:p>
            <a:pPr marL="1143000" lvl="1" indent="-457200"/>
            <a:r>
              <a:rPr lang="en-US" dirty="0"/>
              <a:t>Land and Improvements, and Buildings and Improvements, that exceed the capitalization threshold.</a:t>
            </a:r>
          </a:p>
          <a:p>
            <a:pPr marL="457200" indent="-457200">
              <a:buFont typeface="Arial" panose="020B0604020202020204" pitchFamily="34" charset="0"/>
              <a:buChar char="•"/>
            </a:pPr>
            <a:r>
              <a:rPr lang="en-US" dirty="0"/>
              <a:t>Non-Capitalized Asset</a:t>
            </a:r>
          </a:p>
          <a:p>
            <a:pPr marL="1143000" lvl="1" indent="-457200"/>
            <a:r>
              <a:rPr lang="en-US" dirty="0"/>
              <a:t>Defined as movable personal property of a relatively permanent nature</a:t>
            </a:r>
          </a:p>
          <a:p>
            <a:pPr marL="1600200" lvl="2" indent="-457200"/>
            <a:r>
              <a:rPr lang="en-US" dirty="0"/>
              <a:t>Has an estimated useful life greater than one year and an acquisition cost less than the capitalization threshold but greater than the inventory threshold pursuant to Education Code Section 35168</a:t>
            </a:r>
          </a:p>
        </p:txBody>
      </p:sp>
    </p:spTree>
    <p:extLst>
      <p:ext uri="{BB962C8B-B14F-4D97-AF65-F5344CB8AC3E}">
        <p14:creationId xmlns:p14="http://schemas.microsoft.com/office/powerpoint/2010/main" val="15195965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Asset Inventory</a:t>
            </a:r>
          </a:p>
        </p:txBody>
      </p:sp>
      <p:sp>
        <p:nvSpPr>
          <p:cNvPr id="3" name="Content Placeholder 2">
            <a:extLst>
              <a:ext uri="{FF2B5EF4-FFF2-40B4-BE49-F238E27FC236}">
                <a16:creationId xmlns:a16="http://schemas.microsoft.com/office/drawing/2014/main" id="{750587D2-B257-FD2C-45BB-1C71E623EA5B}"/>
              </a:ext>
            </a:extLst>
          </p:cNvPr>
          <p:cNvSpPr>
            <a:spLocks noGrp="1"/>
          </p:cNvSpPr>
          <p:nvPr>
            <p:ph idx="1"/>
          </p:nvPr>
        </p:nvSpPr>
        <p:spPr>
          <a:xfrm>
            <a:off x="704850" y="963356"/>
            <a:ext cx="10701338" cy="5207168"/>
          </a:xfrm>
        </p:spPr>
        <p:txBody>
          <a:bodyPr>
            <a:normAutofit/>
          </a:bodyPr>
          <a:lstStyle/>
          <a:p>
            <a:r>
              <a:rPr lang="en-US" dirty="0"/>
              <a:t>Acquisition &amp; Receiving:</a:t>
            </a:r>
          </a:p>
          <a:p>
            <a:pPr marL="457200" indent="-457200">
              <a:buFont typeface="Arial" panose="020B0604020202020204" pitchFamily="34" charset="0"/>
              <a:buChar char="•"/>
            </a:pPr>
            <a:r>
              <a:rPr lang="en-US" sz="2000" dirty="0"/>
              <a:t>All assets will be purchased using the District’s purchase order system within the financial software</a:t>
            </a:r>
          </a:p>
          <a:p>
            <a:pPr marL="1143000" lvl="1" indent="-457200"/>
            <a:r>
              <a:rPr lang="en-US" sz="1800" dirty="0"/>
              <a:t>When the Purchasing Department receives a purchase request identified as an asset, the “Ship To” location will be changed to Property Control. </a:t>
            </a:r>
          </a:p>
          <a:p>
            <a:pPr marL="1600200" lvl="2" indent="-457200"/>
            <a:r>
              <a:rPr lang="en-US" sz="1600" dirty="0"/>
              <a:t>When an item is deemed in the best interest to have the item shipped directly to the site, the Purchase Order will be flagged and a copy will be provided to Property Control. </a:t>
            </a:r>
          </a:p>
          <a:p>
            <a:pPr marL="1143000" lvl="1" indent="-457200"/>
            <a:r>
              <a:rPr lang="en-US" sz="1800" dirty="0"/>
              <a:t>Property Control will tag the asset and record all pertinent information at the site after the item is received.</a:t>
            </a:r>
          </a:p>
          <a:p>
            <a:pPr marL="457200" indent="-457200">
              <a:buFont typeface="Arial" panose="020B0604020202020204" pitchFamily="34" charset="0"/>
              <a:buChar char="•"/>
            </a:pPr>
            <a:r>
              <a:rPr lang="en-US" sz="2000" dirty="0"/>
              <a:t>Upon receipt of an asset(s), Property Control will inspect the order for accuracy against the purchase order, damage to order, and completeness of order. </a:t>
            </a:r>
          </a:p>
          <a:p>
            <a:pPr marL="1143000" lvl="1" indent="-457200"/>
            <a:r>
              <a:rPr lang="en-US" sz="2000" dirty="0"/>
              <a:t>If any discrepancies or damage is noted, Property Control will contact Purchasing and make a report of the issues of the order.</a:t>
            </a:r>
          </a:p>
          <a:p>
            <a:pPr marL="1143000" lvl="1" indent="-457200"/>
            <a:r>
              <a:rPr lang="en-US" sz="1800" dirty="0"/>
              <a:t>Purchasing will contact the vendor to rectify all issues and provide updates to Property Control and ordering site of issues and resolutions.</a:t>
            </a:r>
          </a:p>
        </p:txBody>
      </p:sp>
    </p:spTree>
    <p:extLst>
      <p:ext uri="{BB962C8B-B14F-4D97-AF65-F5344CB8AC3E}">
        <p14:creationId xmlns:p14="http://schemas.microsoft.com/office/powerpoint/2010/main" val="2368867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Surplus &amp; Disposal Process</a:t>
            </a:r>
          </a:p>
        </p:txBody>
      </p:sp>
      <p:sp>
        <p:nvSpPr>
          <p:cNvPr id="3" name="Content Placeholder 2">
            <a:extLst>
              <a:ext uri="{FF2B5EF4-FFF2-40B4-BE49-F238E27FC236}">
                <a16:creationId xmlns:a16="http://schemas.microsoft.com/office/drawing/2014/main" id="{750587D2-B257-FD2C-45BB-1C71E623EA5B}"/>
              </a:ext>
            </a:extLst>
          </p:cNvPr>
          <p:cNvSpPr>
            <a:spLocks noGrp="1"/>
          </p:cNvSpPr>
          <p:nvPr>
            <p:ph idx="1"/>
          </p:nvPr>
        </p:nvSpPr>
        <p:spPr>
          <a:xfrm>
            <a:off x="704850" y="1079901"/>
            <a:ext cx="10701338" cy="5446405"/>
          </a:xfrm>
        </p:spPr>
        <p:txBody>
          <a:bodyPr>
            <a:normAutofit/>
          </a:bodyPr>
          <a:lstStyle/>
          <a:p>
            <a:r>
              <a:rPr lang="en-US" sz="2200" dirty="0"/>
              <a:t>Property Control will follow the following the steps:</a:t>
            </a:r>
          </a:p>
          <a:p>
            <a:pPr marL="457200" indent="-457200">
              <a:buFont typeface="Arial" panose="020B0604020202020204" pitchFamily="34" charset="0"/>
              <a:buChar char="•"/>
            </a:pPr>
            <a:r>
              <a:rPr lang="en-US" sz="2000" dirty="0"/>
              <a:t>Transfer assets to PC Surplus</a:t>
            </a:r>
          </a:p>
          <a:p>
            <a:pPr marL="457200" indent="-457200">
              <a:buFont typeface="Arial" panose="020B0604020202020204" pitchFamily="34" charset="0"/>
              <a:buChar char="•"/>
            </a:pPr>
            <a:r>
              <a:rPr lang="en-US" sz="2000" dirty="0"/>
              <a:t>Verify all assets included on Property Control Transfer Form are accounted for.</a:t>
            </a:r>
          </a:p>
          <a:p>
            <a:pPr marL="457200" indent="-457200">
              <a:buFont typeface="Arial" panose="020B0604020202020204" pitchFamily="34" charset="0"/>
              <a:buChar char="•"/>
            </a:pPr>
            <a:r>
              <a:rPr lang="en-US" sz="2000" dirty="0"/>
              <a:t>Determine proper means of disposal</a:t>
            </a:r>
          </a:p>
          <a:p>
            <a:pPr marL="1143000" lvl="1" indent="-457200"/>
            <a:r>
              <a:rPr lang="en-US" sz="1600" dirty="0"/>
              <a:t>Auction/Sale</a:t>
            </a:r>
          </a:p>
          <a:p>
            <a:pPr marL="1143000" lvl="1" indent="-457200"/>
            <a:r>
              <a:rPr lang="en-US" sz="1600" dirty="0"/>
              <a:t>E-Waste</a:t>
            </a:r>
          </a:p>
          <a:p>
            <a:pPr marL="1143000" lvl="1" indent="-457200"/>
            <a:r>
              <a:rPr lang="en-US" sz="1600" dirty="0"/>
              <a:t>Recycle</a:t>
            </a:r>
          </a:p>
          <a:p>
            <a:pPr marL="1143000" lvl="1" indent="-457200"/>
            <a:r>
              <a:rPr lang="en-US" sz="1600" dirty="0"/>
              <a:t>Donation</a:t>
            </a:r>
          </a:p>
          <a:p>
            <a:pPr marL="1143000" lvl="1" indent="-457200"/>
            <a:r>
              <a:rPr lang="en-US" sz="1600" dirty="0"/>
              <a:t>Asset is of working condition and has potential to be redeployed, store asset</a:t>
            </a:r>
          </a:p>
          <a:p>
            <a:pPr marL="457200" indent="-457200">
              <a:buFont typeface="Arial" panose="020B0604020202020204" pitchFamily="34" charset="0"/>
              <a:buChar char="•"/>
            </a:pPr>
            <a:r>
              <a:rPr lang="en-US" sz="2000" dirty="0"/>
              <a:t>Notify Purchasing Manager of assets to be disposed and method of disposal</a:t>
            </a:r>
          </a:p>
          <a:p>
            <a:pPr marL="457200" indent="-457200">
              <a:buFont typeface="Arial" panose="020B0604020202020204" pitchFamily="34" charset="0"/>
              <a:buChar char="•"/>
            </a:pPr>
            <a:r>
              <a:rPr lang="en-US" sz="2000" dirty="0"/>
              <a:t>Dispose asset &amp; make asset as disposed in asset management software</a:t>
            </a:r>
          </a:p>
          <a:p>
            <a:pPr marL="457200" indent="-457200">
              <a:buFont typeface="Arial" panose="020B0604020202020204" pitchFamily="34" charset="0"/>
              <a:buChar char="•"/>
            </a:pPr>
            <a:r>
              <a:rPr lang="en-US" sz="2000" dirty="0"/>
              <a:t>File all associated paperwork</a:t>
            </a:r>
          </a:p>
        </p:txBody>
      </p:sp>
    </p:spTree>
    <p:extLst>
      <p:ext uri="{BB962C8B-B14F-4D97-AF65-F5344CB8AC3E}">
        <p14:creationId xmlns:p14="http://schemas.microsoft.com/office/powerpoint/2010/main" val="13131507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750587D2-B257-FD2C-45BB-1C71E623EA5B}"/>
              </a:ext>
            </a:extLst>
          </p:cNvPr>
          <p:cNvSpPr>
            <a:spLocks noGrp="1"/>
          </p:cNvSpPr>
          <p:nvPr>
            <p:ph idx="1"/>
          </p:nvPr>
        </p:nvSpPr>
        <p:spPr>
          <a:xfrm>
            <a:off x="704850" y="1294544"/>
            <a:ext cx="10701338" cy="5231762"/>
          </a:xfrm>
        </p:spPr>
        <p:txBody>
          <a:bodyPr>
            <a:normAutofit/>
          </a:bodyPr>
          <a:lstStyle/>
          <a:p>
            <a:r>
              <a:rPr lang="en-US" sz="2200" b="1" dirty="0"/>
              <a:t>The Procurement, Purchasing, and Asset Inventory Guide and this presentation can be found on the Purchasing Department’s webpage at </a:t>
            </a:r>
            <a:r>
              <a:rPr lang="en-US" sz="2200" b="1" dirty="0">
                <a:hlinkClick r:id="rId2"/>
              </a:rPr>
              <a:t>https://www.stocktonusd.net/Domain/155</a:t>
            </a:r>
            <a:endParaRPr lang="en-US" sz="2200" b="1" dirty="0"/>
          </a:p>
          <a:p>
            <a:endParaRPr lang="en-US" sz="2200" b="1" dirty="0"/>
          </a:p>
          <a:p>
            <a:pPr lvl="0" eaLnBrk="0" fontAlgn="base" hangingPunct="0">
              <a:lnSpc>
                <a:spcPct val="100000"/>
              </a:lnSpc>
              <a:spcBef>
                <a:spcPct val="0"/>
              </a:spcBef>
              <a:spcAft>
                <a:spcPct val="0"/>
              </a:spcAft>
            </a:pPr>
            <a:r>
              <a:rPr lang="en-US" sz="2400" b="1" u="sng" dirty="0"/>
              <a:t>Purchasing and Warehouse Contacts</a:t>
            </a:r>
          </a:p>
          <a:p>
            <a:pPr lvl="0" eaLnBrk="0" fontAlgn="base" hangingPunct="0">
              <a:lnSpc>
                <a:spcPct val="100000"/>
              </a:lnSpc>
              <a:spcBef>
                <a:spcPct val="0"/>
              </a:spcBef>
              <a:spcAft>
                <a:spcPct val="0"/>
              </a:spcAft>
            </a:pPr>
            <a:r>
              <a:rPr lang="en-US" altLang="en-US" sz="2200" b="1" dirty="0"/>
              <a:t>Purchasing Department: 209-933-7095</a:t>
            </a:r>
          </a:p>
          <a:p>
            <a:pPr eaLnBrk="0" fontAlgn="base" hangingPunct="0">
              <a:lnSpc>
                <a:spcPct val="100000"/>
              </a:lnSpc>
              <a:spcBef>
                <a:spcPct val="0"/>
              </a:spcBef>
              <a:spcAft>
                <a:spcPct val="0"/>
              </a:spcAft>
            </a:pPr>
            <a:r>
              <a:rPr lang="en-US" altLang="en-US" sz="2200" b="1" dirty="0"/>
              <a:t>Warehouse: 209-933-7150 </a:t>
            </a:r>
          </a:p>
          <a:p>
            <a:pPr eaLnBrk="0" fontAlgn="base" hangingPunct="0">
              <a:lnSpc>
                <a:spcPct val="100000"/>
              </a:lnSpc>
              <a:spcBef>
                <a:spcPct val="0"/>
              </a:spcBef>
              <a:spcAft>
                <a:spcPct val="0"/>
              </a:spcAft>
            </a:pPr>
            <a:r>
              <a:rPr lang="en-US" altLang="en-US" sz="2200" b="1" dirty="0"/>
              <a:t>Central Receiving: 209-933-7150  ext. 2692</a:t>
            </a:r>
          </a:p>
          <a:p>
            <a:pPr eaLnBrk="0" fontAlgn="base" hangingPunct="0">
              <a:lnSpc>
                <a:spcPct val="100000"/>
              </a:lnSpc>
              <a:spcBef>
                <a:spcPct val="0"/>
              </a:spcBef>
              <a:spcAft>
                <a:spcPct val="0"/>
              </a:spcAft>
            </a:pPr>
            <a:r>
              <a:rPr lang="en-US" altLang="en-US" sz="2200" b="1" dirty="0"/>
              <a:t>Property Control: 209-933-7150  ext. 2693</a:t>
            </a:r>
          </a:p>
          <a:p>
            <a:pPr eaLnBrk="0" fontAlgn="base" hangingPunct="0">
              <a:lnSpc>
                <a:spcPct val="100000"/>
              </a:lnSpc>
              <a:spcBef>
                <a:spcPct val="0"/>
              </a:spcBef>
              <a:spcAft>
                <a:spcPct val="0"/>
              </a:spcAft>
            </a:pPr>
            <a:r>
              <a:rPr lang="en-US" altLang="en-US" sz="2200" b="1" dirty="0"/>
              <a:t>Department Email: purchasing@stocktonusd.net</a:t>
            </a:r>
          </a:p>
          <a:p>
            <a:endParaRPr lang="en-US" sz="2000" b="1" dirty="0"/>
          </a:p>
        </p:txBody>
      </p:sp>
    </p:spTree>
    <p:extLst>
      <p:ext uri="{BB962C8B-B14F-4D97-AF65-F5344CB8AC3E}">
        <p14:creationId xmlns:p14="http://schemas.microsoft.com/office/powerpoint/2010/main" val="1150396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324EF-1A0B-A8D7-E40D-DB70CF86C69F}"/>
              </a:ext>
            </a:extLst>
          </p:cNvPr>
          <p:cNvSpPr>
            <a:spLocks noGrp="1"/>
          </p:cNvSpPr>
          <p:nvPr>
            <p:ph type="ctrTitle"/>
          </p:nvPr>
        </p:nvSpPr>
        <p:spPr>
          <a:xfrm>
            <a:off x="596073" y="3535702"/>
            <a:ext cx="8927088" cy="1508866"/>
          </a:xfrm>
        </p:spPr>
        <p:txBody>
          <a:bodyPr/>
          <a:lstStyle/>
          <a:p>
            <a:r>
              <a:rPr lang="en-US" dirty="0"/>
              <a:t>THANK YOU!</a:t>
            </a:r>
          </a:p>
        </p:txBody>
      </p:sp>
    </p:spTree>
    <p:extLst>
      <p:ext uri="{BB962C8B-B14F-4D97-AF65-F5344CB8AC3E}">
        <p14:creationId xmlns:p14="http://schemas.microsoft.com/office/powerpoint/2010/main" val="2289770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Procurement vs. Purchasing</a:t>
            </a:r>
          </a:p>
        </p:txBody>
      </p:sp>
      <p:sp>
        <p:nvSpPr>
          <p:cNvPr id="3" name="Content Placeholder 2">
            <a:extLst>
              <a:ext uri="{FF2B5EF4-FFF2-40B4-BE49-F238E27FC236}">
                <a16:creationId xmlns:a16="http://schemas.microsoft.com/office/drawing/2014/main" id="{750587D2-B257-FD2C-45BB-1C71E623EA5B}"/>
              </a:ext>
            </a:extLst>
          </p:cNvPr>
          <p:cNvSpPr>
            <a:spLocks noGrp="1"/>
          </p:cNvSpPr>
          <p:nvPr>
            <p:ph idx="1"/>
          </p:nvPr>
        </p:nvSpPr>
        <p:spPr>
          <a:xfrm>
            <a:off x="624165" y="963356"/>
            <a:ext cx="10701338" cy="5207168"/>
          </a:xfrm>
        </p:spPr>
        <p:txBody>
          <a:bodyPr>
            <a:normAutofit/>
          </a:bodyPr>
          <a:lstStyle/>
          <a:p>
            <a:r>
              <a:rPr lang="en-US" b="1" dirty="0"/>
              <a:t>Procurement:</a:t>
            </a:r>
          </a:p>
          <a:p>
            <a:pPr marL="457200" indent="-457200">
              <a:buFont typeface="Arial" panose="020B0604020202020204" pitchFamily="34" charset="0"/>
              <a:buChar char="•"/>
            </a:pPr>
            <a:r>
              <a:rPr lang="en-US" sz="2400" dirty="0"/>
              <a:t>A term encompassing all elements of the district’s purchasing </a:t>
            </a:r>
            <a:r>
              <a:rPr lang="en-US" sz="2400" i="1" dirty="0"/>
              <a:t>process</a:t>
            </a:r>
            <a:endParaRPr lang="en-US" sz="2400" dirty="0"/>
          </a:p>
          <a:p>
            <a:pPr marL="457200" indent="-457200">
              <a:buFont typeface="Arial" panose="020B0604020202020204" pitchFamily="34" charset="0"/>
              <a:buChar char="•"/>
            </a:pPr>
            <a:r>
              <a:rPr lang="en-US" sz="2400" dirty="0"/>
              <a:t>The elements typically include the following: </a:t>
            </a:r>
          </a:p>
          <a:p>
            <a:pPr marL="1143000" lvl="1" indent="-457200"/>
            <a:r>
              <a:rPr lang="en-US" sz="2000" dirty="0"/>
              <a:t>Determining procurement needs </a:t>
            </a:r>
          </a:p>
          <a:p>
            <a:pPr marL="1143000" lvl="1" indent="-457200"/>
            <a:r>
              <a:rPr lang="en-US" sz="2000" dirty="0"/>
              <a:t>Developing a procurement strategy </a:t>
            </a:r>
          </a:p>
          <a:p>
            <a:pPr marL="1143000" lvl="1" indent="-457200"/>
            <a:r>
              <a:rPr lang="en-US" sz="2000" dirty="0"/>
              <a:t>Identifying potential suppliers </a:t>
            </a:r>
          </a:p>
          <a:p>
            <a:pPr marL="1143000" lvl="1" indent="-457200"/>
            <a:r>
              <a:rPr lang="en-US" sz="2000" dirty="0"/>
              <a:t>Negotiating the best price </a:t>
            </a:r>
          </a:p>
          <a:p>
            <a:pPr marL="1143000" lvl="1" indent="-457200"/>
            <a:r>
              <a:rPr lang="en-US" sz="2000" dirty="0"/>
              <a:t>Approving purchase requests </a:t>
            </a:r>
          </a:p>
          <a:p>
            <a:pPr marL="1143000" lvl="1" indent="-457200"/>
            <a:r>
              <a:rPr lang="en-US" sz="2000" dirty="0"/>
              <a:t>Maintaining procurement documentation </a:t>
            </a:r>
          </a:p>
          <a:p>
            <a:pPr marL="1143000" lvl="1" indent="-457200"/>
            <a:r>
              <a:rPr lang="en-US" sz="2000" dirty="0"/>
              <a:t>Purchasing goods/services </a:t>
            </a:r>
          </a:p>
          <a:p>
            <a:pPr marL="1143000" lvl="1" indent="-457200"/>
            <a:r>
              <a:rPr lang="en-US" sz="2000" dirty="0"/>
              <a:t>Adhering to federal, state, and local laws. </a:t>
            </a:r>
          </a:p>
          <a:p>
            <a:pPr marL="457200" indent="-457200">
              <a:buFont typeface="Arial" panose="020B0604020202020204" pitchFamily="34" charset="0"/>
              <a:buChar char="•"/>
            </a:pPr>
            <a:r>
              <a:rPr lang="en-US" sz="2000" dirty="0"/>
              <a:t>Procurement allows for the district to demonstrate accountability and good stewardship of the public funds received for goods and services to meet the needs of our students. </a:t>
            </a:r>
          </a:p>
        </p:txBody>
      </p:sp>
    </p:spTree>
    <p:extLst>
      <p:ext uri="{BB962C8B-B14F-4D97-AF65-F5344CB8AC3E}">
        <p14:creationId xmlns:p14="http://schemas.microsoft.com/office/powerpoint/2010/main" val="3732065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Procurement vs. Purchasing</a:t>
            </a:r>
          </a:p>
        </p:txBody>
      </p:sp>
      <p:sp>
        <p:nvSpPr>
          <p:cNvPr id="3" name="Content Placeholder 2">
            <a:extLst>
              <a:ext uri="{FF2B5EF4-FFF2-40B4-BE49-F238E27FC236}">
                <a16:creationId xmlns:a16="http://schemas.microsoft.com/office/drawing/2014/main" id="{750587D2-B257-FD2C-45BB-1C71E623EA5B}"/>
              </a:ext>
            </a:extLst>
          </p:cNvPr>
          <p:cNvSpPr>
            <a:spLocks noGrp="1"/>
          </p:cNvSpPr>
          <p:nvPr>
            <p:ph idx="1"/>
          </p:nvPr>
        </p:nvSpPr>
        <p:spPr>
          <a:xfrm>
            <a:off x="704850" y="1079901"/>
            <a:ext cx="10701338" cy="5207168"/>
          </a:xfrm>
        </p:spPr>
        <p:txBody>
          <a:bodyPr>
            <a:normAutofit/>
          </a:bodyPr>
          <a:lstStyle/>
          <a:p>
            <a:r>
              <a:rPr lang="en-US" b="1" dirty="0"/>
              <a:t>Purchasing:</a:t>
            </a:r>
          </a:p>
          <a:p>
            <a:pPr marL="457200" indent="-457200">
              <a:buFont typeface="Arial" panose="020B0604020202020204" pitchFamily="34" charset="0"/>
              <a:buChar char="•"/>
            </a:pPr>
            <a:r>
              <a:rPr lang="en-US" sz="2400" dirty="0"/>
              <a:t>The act of buying goods and services needed to operate and conduct business. </a:t>
            </a:r>
          </a:p>
          <a:p>
            <a:pPr marL="457200" indent="-457200">
              <a:buFont typeface="Arial" panose="020B0604020202020204" pitchFamily="34" charset="0"/>
              <a:buChar char="•"/>
            </a:pPr>
            <a:r>
              <a:rPr lang="en-US" sz="2400" dirty="0"/>
              <a:t>The purchasing process typically includes these activities : </a:t>
            </a:r>
          </a:p>
          <a:p>
            <a:pPr marL="1143000" lvl="1" indent="-457200"/>
            <a:r>
              <a:rPr lang="en-US" sz="2000" dirty="0"/>
              <a:t>Submitting purchase requisitions </a:t>
            </a:r>
          </a:p>
          <a:p>
            <a:pPr marL="1143000" lvl="1" indent="-457200"/>
            <a:r>
              <a:rPr lang="en-US" sz="2000" dirty="0"/>
              <a:t>Submitting purchase orders to vendors </a:t>
            </a:r>
          </a:p>
          <a:p>
            <a:pPr marL="1143000" lvl="1" indent="-457200"/>
            <a:r>
              <a:rPr lang="en-US" sz="2000" dirty="0"/>
              <a:t>Receiving invoices </a:t>
            </a:r>
          </a:p>
          <a:p>
            <a:pPr marL="1143000" lvl="1" indent="-457200"/>
            <a:r>
              <a:rPr lang="en-US" sz="2000" dirty="0"/>
              <a:t>Confirming receipt/delivery of goods or services </a:t>
            </a:r>
          </a:p>
          <a:p>
            <a:pPr marL="1143000" lvl="1" indent="-457200"/>
            <a:r>
              <a:rPr lang="en-US" sz="2000" dirty="0"/>
              <a:t>Payment of invoice </a:t>
            </a:r>
          </a:p>
          <a:p>
            <a:pPr marL="457200" indent="-457200">
              <a:buFont typeface="Arial" panose="020B0604020202020204" pitchFamily="34" charset="0"/>
              <a:buChar char="•"/>
            </a:pPr>
            <a:r>
              <a:rPr lang="en-US" sz="2400" dirty="0"/>
              <a:t>Purchasing is a transactional component of the overall procurement process. </a:t>
            </a:r>
          </a:p>
        </p:txBody>
      </p:sp>
    </p:spTree>
    <p:extLst>
      <p:ext uri="{BB962C8B-B14F-4D97-AF65-F5344CB8AC3E}">
        <p14:creationId xmlns:p14="http://schemas.microsoft.com/office/powerpoint/2010/main" val="1820264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Elements of a public bid</a:t>
            </a:r>
          </a:p>
        </p:txBody>
      </p:sp>
      <p:sp>
        <p:nvSpPr>
          <p:cNvPr id="5" name="Rectangle 2">
            <a:extLst>
              <a:ext uri="{FF2B5EF4-FFF2-40B4-BE49-F238E27FC236}">
                <a16:creationId xmlns:a16="http://schemas.microsoft.com/office/drawing/2014/main" id="{3D7E98C1-D610-441C-8C7A-E0FE715732FD}"/>
              </a:ext>
            </a:extLst>
          </p:cNvPr>
          <p:cNvSpPr>
            <a:spLocks noGrp="1" noChangeArrowheads="1"/>
          </p:cNvSpPr>
          <p:nvPr>
            <p:ph idx="1"/>
          </p:nvPr>
        </p:nvSpPr>
        <p:spPr bwMode="auto">
          <a:xfrm>
            <a:off x="617840" y="1095929"/>
            <a:ext cx="10483707" cy="48864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eaLnBrk="1" fontAlgn="base" hangingPunct="1">
              <a:spcBef>
                <a:spcPts val="1000"/>
              </a:spcBef>
              <a:spcAft>
                <a:spcPct val="0"/>
              </a:spcAft>
              <a:buClrTx/>
              <a:buSzTx/>
              <a:tabLst/>
            </a:pPr>
            <a:r>
              <a:rPr lang="en-US" altLang="en-US" sz="2400" dirty="0">
                <a:solidFill>
                  <a:srgbClr val="17285D"/>
                </a:solidFill>
                <a:latin typeface="Calibri" panose="020F0502020204030204" pitchFamily="34" charset="0"/>
              </a:rPr>
              <a:t>A formal bid by a public school district contains several necessary elements. These include:  </a:t>
            </a:r>
          </a:p>
          <a:p>
            <a:pPr marL="457200" marR="0" lvl="0" indent="-457200" eaLnBrk="1" fontAlgn="base" hangingPunct="1">
              <a:spcBef>
                <a:spcPts val="1000"/>
              </a:spcBef>
              <a:spcAft>
                <a:spcPct val="0"/>
              </a:spcAft>
              <a:buClrTx/>
              <a:buSzTx/>
              <a:buFont typeface="Arial" panose="020B0604020202020204" pitchFamily="34" charset="0"/>
              <a:buChar char="•"/>
              <a:tabLst/>
            </a:pPr>
            <a:r>
              <a:rPr lang="en-US" altLang="en-US" sz="2400" dirty="0">
                <a:solidFill>
                  <a:srgbClr val="17285D"/>
                </a:solidFill>
                <a:latin typeface="Calibri" panose="020F0502020204030204" pitchFamily="34" charset="0"/>
              </a:rPr>
              <a:t>legal advertisement, </a:t>
            </a:r>
          </a:p>
          <a:p>
            <a:pPr marL="457200" marR="0" lvl="0" indent="-457200" eaLnBrk="1" fontAlgn="base" hangingPunct="1">
              <a:spcBef>
                <a:spcPts val="1000"/>
              </a:spcBef>
              <a:spcAft>
                <a:spcPct val="0"/>
              </a:spcAft>
              <a:buClrTx/>
              <a:buSzTx/>
              <a:buFont typeface="Arial" panose="020B0604020202020204" pitchFamily="34" charset="0"/>
              <a:buChar char="•"/>
              <a:tabLst/>
            </a:pPr>
            <a:r>
              <a:rPr lang="en-US" altLang="en-US" sz="2400" dirty="0">
                <a:solidFill>
                  <a:srgbClr val="17285D"/>
                </a:solidFill>
                <a:latin typeface="Calibri" panose="020F0502020204030204" pitchFamily="34" charset="0"/>
              </a:rPr>
              <a:t>standard specifications, </a:t>
            </a:r>
          </a:p>
          <a:p>
            <a:pPr marL="457200" marR="0" lvl="0" indent="-457200" eaLnBrk="1" fontAlgn="base" hangingPunct="1">
              <a:spcBef>
                <a:spcPts val="1000"/>
              </a:spcBef>
              <a:spcAft>
                <a:spcPct val="0"/>
              </a:spcAft>
              <a:buClrTx/>
              <a:buSzTx/>
              <a:buFont typeface="Arial" panose="020B0604020202020204" pitchFamily="34" charset="0"/>
              <a:buChar char="•"/>
              <a:tabLst/>
            </a:pPr>
            <a:r>
              <a:rPr lang="en-US" altLang="en-US" sz="2400" dirty="0">
                <a:solidFill>
                  <a:srgbClr val="17285D"/>
                </a:solidFill>
                <a:latin typeface="Calibri" panose="020F0502020204030204" pitchFamily="34" charset="0"/>
              </a:rPr>
              <a:t>set bid due date and time, </a:t>
            </a:r>
          </a:p>
          <a:p>
            <a:pPr marL="457200" marR="0" lvl="0" indent="-457200" eaLnBrk="1" fontAlgn="base" hangingPunct="1">
              <a:spcBef>
                <a:spcPts val="1000"/>
              </a:spcBef>
              <a:spcAft>
                <a:spcPct val="0"/>
              </a:spcAft>
              <a:buClrTx/>
              <a:buSzTx/>
              <a:buFont typeface="Arial" panose="020B0604020202020204" pitchFamily="34" charset="0"/>
              <a:buChar char="•"/>
              <a:tabLst/>
            </a:pPr>
            <a:r>
              <a:rPr lang="en-US" altLang="en-US" sz="2400" dirty="0">
                <a:solidFill>
                  <a:srgbClr val="17285D"/>
                </a:solidFill>
                <a:latin typeface="Calibri" panose="020F0502020204030204" pitchFamily="34" charset="0"/>
              </a:rPr>
              <a:t>and responsive and responsible bidders. </a:t>
            </a:r>
          </a:p>
          <a:p>
            <a:pPr marR="0" lvl="0" eaLnBrk="1" fontAlgn="base" hangingPunct="1">
              <a:spcBef>
                <a:spcPts val="1000"/>
              </a:spcBef>
              <a:spcAft>
                <a:spcPct val="0"/>
              </a:spcAft>
              <a:buClrTx/>
              <a:buSzTx/>
              <a:tabLst/>
            </a:pPr>
            <a:r>
              <a:rPr lang="en-US" altLang="en-US" sz="2400" dirty="0">
                <a:solidFill>
                  <a:srgbClr val="17285D"/>
                </a:solidFill>
                <a:latin typeface="Calibri" panose="020F0502020204030204" pitchFamily="34" charset="0"/>
              </a:rPr>
              <a:t>These basic elements are required to ensure a level playing field for all bidders.</a:t>
            </a:r>
          </a:p>
          <a:p>
            <a:pPr marR="0" lvl="0" eaLnBrk="1" fontAlgn="base" hangingPunct="1">
              <a:spcBef>
                <a:spcPts val="1000"/>
              </a:spcBef>
              <a:spcAft>
                <a:spcPct val="0"/>
              </a:spcAft>
              <a:buClrTx/>
              <a:buSzTx/>
              <a:tabLst/>
            </a:pPr>
            <a:endParaRPr lang="en-US" altLang="en-US" sz="1800" dirty="0">
              <a:solidFill>
                <a:srgbClr val="17285D"/>
              </a:solidFill>
              <a:latin typeface="Calibri" panose="020F0502020204030204" pitchFamily="34" charset="0"/>
            </a:endParaRPr>
          </a:p>
          <a:p>
            <a:pPr lvl="0" eaLnBrk="1" hangingPunct="1">
              <a:spcBef>
                <a:spcPts val="1000"/>
              </a:spcBef>
            </a:pPr>
            <a:r>
              <a:rPr lang="en-US" altLang="en-US" sz="2400" dirty="0">
                <a:solidFill>
                  <a:srgbClr val="17285D"/>
                </a:solidFill>
                <a:latin typeface="Calibri" panose="020F0502020204030204" pitchFamily="34" charset="0"/>
              </a:rPr>
              <a:t>In addition, to the requirements above, a formal bid takes time. Most school districts find that the bidding process takes a minimum of three to four weeks, and typically requires Board approval for permission to go out to bid, and acceptance of the recommended bidder.</a:t>
            </a:r>
          </a:p>
        </p:txBody>
      </p:sp>
    </p:spTree>
    <p:extLst>
      <p:ext uri="{BB962C8B-B14F-4D97-AF65-F5344CB8AC3E}">
        <p14:creationId xmlns:p14="http://schemas.microsoft.com/office/powerpoint/2010/main" val="2191803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Bids, Quotations, &amp; Proposals</a:t>
            </a:r>
          </a:p>
        </p:txBody>
      </p:sp>
      <p:sp>
        <p:nvSpPr>
          <p:cNvPr id="3" name="Content Placeholder 2">
            <a:extLst>
              <a:ext uri="{FF2B5EF4-FFF2-40B4-BE49-F238E27FC236}">
                <a16:creationId xmlns:a16="http://schemas.microsoft.com/office/drawing/2014/main" id="{750587D2-B257-FD2C-45BB-1C71E623EA5B}"/>
              </a:ext>
            </a:extLst>
          </p:cNvPr>
          <p:cNvSpPr>
            <a:spLocks noGrp="1"/>
          </p:cNvSpPr>
          <p:nvPr>
            <p:ph idx="1"/>
          </p:nvPr>
        </p:nvSpPr>
        <p:spPr>
          <a:xfrm>
            <a:off x="704850" y="1079901"/>
            <a:ext cx="10701338" cy="5207168"/>
          </a:xfrm>
        </p:spPr>
        <p:txBody>
          <a:bodyPr>
            <a:normAutofit/>
          </a:bodyPr>
          <a:lstStyle/>
          <a:p>
            <a:r>
              <a:rPr lang="en-US" b="1" dirty="0"/>
              <a:t>Confidentiality:</a:t>
            </a:r>
          </a:p>
          <a:p>
            <a:pPr marL="457200" indent="-457200">
              <a:buFont typeface="Arial" panose="020B0604020202020204" pitchFamily="34" charset="0"/>
              <a:buChar char="•"/>
            </a:pPr>
            <a:r>
              <a:rPr lang="en-US" sz="2400" dirty="0"/>
              <a:t>In accordance with fair and sound business practices, all information supplied by vendors in their bid, quotation or proposal must be presented under sealed cover and held in strict confidence.</a:t>
            </a:r>
          </a:p>
          <a:p>
            <a:pPr marL="457200" indent="-457200">
              <a:buFont typeface="Arial" panose="020B0604020202020204" pitchFamily="34" charset="0"/>
              <a:buChar char="•"/>
            </a:pPr>
            <a:r>
              <a:rPr lang="en-US" sz="2400" dirty="0"/>
              <a:t>Bids may not be revealed to any other vendor or unauthorized individual while the procurement process is taking place.</a:t>
            </a:r>
          </a:p>
          <a:p>
            <a:pPr marL="457200" indent="-457200">
              <a:buFont typeface="Arial" panose="020B0604020202020204" pitchFamily="34" charset="0"/>
              <a:buChar char="•"/>
            </a:pPr>
            <a:r>
              <a:rPr lang="en-US" sz="2400" dirty="0"/>
              <a:t>Once the procurement process has completed, all records are considered public information and must be made available for public review.</a:t>
            </a:r>
          </a:p>
        </p:txBody>
      </p:sp>
    </p:spTree>
    <p:extLst>
      <p:ext uri="{BB962C8B-B14F-4D97-AF65-F5344CB8AC3E}">
        <p14:creationId xmlns:p14="http://schemas.microsoft.com/office/powerpoint/2010/main" val="3957536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Bids, Quotations, &amp; Proposals</a:t>
            </a:r>
          </a:p>
        </p:txBody>
      </p:sp>
      <p:sp>
        <p:nvSpPr>
          <p:cNvPr id="3" name="Content Placeholder 2">
            <a:extLst>
              <a:ext uri="{FF2B5EF4-FFF2-40B4-BE49-F238E27FC236}">
                <a16:creationId xmlns:a16="http://schemas.microsoft.com/office/drawing/2014/main" id="{750587D2-B257-FD2C-45BB-1C71E623EA5B}"/>
              </a:ext>
            </a:extLst>
          </p:cNvPr>
          <p:cNvSpPr>
            <a:spLocks noGrp="1"/>
          </p:cNvSpPr>
          <p:nvPr>
            <p:ph idx="1"/>
          </p:nvPr>
        </p:nvSpPr>
        <p:spPr>
          <a:xfrm>
            <a:off x="704850" y="1079901"/>
            <a:ext cx="10701338" cy="5207168"/>
          </a:xfrm>
        </p:spPr>
        <p:txBody>
          <a:bodyPr>
            <a:normAutofit/>
          </a:bodyPr>
          <a:lstStyle/>
          <a:p>
            <a:r>
              <a:rPr lang="en-US" b="1" dirty="0"/>
              <a:t>Errors:</a:t>
            </a:r>
          </a:p>
          <a:p>
            <a:pPr marL="457200" indent="-457200">
              <a:buFont typeface="Arial" panose="020B0604020202020204" pitchFamily="34" charset="0"/>
              <a:buChar char="•"/>
            </a:pPr>
            <a:r>
              <a:rPr lang="en-US" sz="2400" dirty="0"/>
              <a:t>Vendors are responsible for the accuracy of their quoted prices.</a:t>
            </a:r>
          </a:p>
          <a:p>
            <a:pPr marL="457200" indent="-457200">
              <a:buFont typeface="Arial" panose="020B0604020202020204" pitchFamily="34" charset="0"/>
              <a:buChar char="•"/>
            </a:pPr>
            <a:r>
              <a:rPr lang="en-US" sz="2400" dirty="0"/>
              <a:t>Quotations may be amended or withdrawn by the bidder up to the bid opening date and time, after which, in the event of an error, bids may not be amended, but maybe withdrawn prior to the acceptance of the bid.</a:t>
            </a:r>
          </a:p>
          <a:p>
            <a:pPr marL="457200" indent="-457200">
              <a:buFont typeface="Arial" panose="020B0604020202020204" pitchFamily="34" charset="0"/>
              <a:buChar char="•"/>
            </a:pPr>
            <a:r>
              <a:rPr lang="en-US" sz="2400" dirty="0"/>
              <a:t>After an order has been issued, no bid may be withdrawn or amended unless the Purchasing Department considers the change to be in the District’s best interest. All changes must be in writing with mutual agreement.</a:t>
            </a:r>
          </a:p>
        </p:txBody>
      </p:sp>
    </p:spTree>
    <p:extLst>
      <p:ext uri="{BB962C8B-B14F-4D97-AF65-F5344CB8AC3E}">
        <p14:creationId xmlns:p14="http://schemas.microsoft.com/office/powerpoint/2010/main" val="3294406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Bids, Quotations, &amp; Proposals</a:t>
            </a:r>
          </a:p>
        </p:txBody>
      </p:sp>
      <p:sp>
        <p:nvSpPr>
          <p:cNvPr id="3" name="Content Placeholder 2">
            <a:extLst>
              <a:ext uri="{FF2B5EF4-FFF2-40B4-BE49-F238E27FC236}">
                <a16:creationId xmlns:a16="http://schemas.microsoft.com/office/drawing/2014/main" id="{750587D2-B257-FD2C-45BB-1C71E623EA5B}"/>
              </a:ext>
            </a:extLst>
          </p:cNvPr>
          <p:cNvSpPr>
            <a:spLocks noGrp="1"/>
          </p:cNvSpPr>
          <p:nvPr>
            <p:ph idx="1"/>
          </p:nvPr>
        </p:nvSpPr>
        <p:spPr>
          <a:xfrm>
            <a:off x="704850" y="1079901"/>
            <a:ext cx="10701338" cy="5207168"/>
          </a:xfrm>
        </p:spPr>
        <p:txBody>
          <a:bodyPr>
            <a:normAutofit/>
          </a:bodyPr>
          <a:lstStyle/>
          <a:p>
            <a:r>
              <a:rPr lang="en-US" b="1" dirty="0"/>
              <a:t>Late Quotations &amp; Rejection of Bids:</a:t>
            </a:r>
          </a:p>
          <a:p>
            <a:pPr marL="457200" indent="-457200">
              <a:buFont typeface="Arial" panose="020B0604020202020204" pitchFamily="34" charset="0"/>
              <a:buChar char="•"/>
            </a:pPr>
            <a:r>
              <a:rPr lang="en-US" sz="2400" dirty="0"/>
              <a:t>It is the responsibility of all vendors to ensure that their quotations are received in the Purchasing Department no later than the appointed hour of the bid opening date.</a:t>
            </a:r>
          </a:p>
          <a:p>
            <a:pPr marL="457200" indent="-457200">
              <a:buFont typeface="Arial" panose="020B0604020202020204" pitchFamily="34" charset="0"/>
              <a:buChar char="•"/>
            </a:pPr>
            <a:r>
              <a:rPr lang="en-US" sz="2400" dirty="0"/>
              <a:t>Late quotations </a:t>
            </a:r>
            <a:r>
              <a:rPr lang="en-US" sz="2400" u="sng" dirty="0"/>
              <a:t>will not</a:t>
            </a:r>
            <a:r>
              <a:rPr lang="en-US" sz="2400" dirty="0"/>
              <a:t> be considered and </a:t>
            </a:r>
            <a:r>
              <a:rPr lang="en-US" sz="2400" u="sng" dirty="0"/>
              <a:t>will not</a:t>
            </a:r>
            <a:r>
              <a:rPr lang="en-US" sz="2400" dirty="0"/>
              <a:t> be opened.</a:t>
            </a:r>
          </a:p>
          <a:p>
            <a:pPr marL="457200" indent="-457200">
              <a:buFont typeface="Arial" panose="020B0604020202020204" pitchFamily="34" charset="0"/>
              <a:buChar char="•"/>
            </a:pPr>
            <a:r>
              <a:rPr lang="en-US" sz="2400" dirty="0"/>
              <a:t>The District reserves the right to reject all bids, quotations and/or proposals and re- solicit or cancel the procurement if deemed by the District to be in its best interest.</a:t>
            </a:r>
          </a:p>
        </p:txBody>
      </p:sp>
    </p:spTree>
    <p:extLst>
      <p:ext uri="{BB962C8B-B14F-4D97-AF65-F5344CB8AC3E}">
        <p14:creationId xmlns:p14="http://schemas.microsoft.com/office/powerpoint/2010/main" val="1081035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86758-EAC7-1E36-CBCD-59BBCC1856C7}"/>
              </a:ext>
            </a:extLst>
          </p:cNvPr>
          <p:cNvSpPr>
            <a:spLocks noGrp="1"/>
          </p:cNvSpPr>
          <p:nvPr>
            <p:ph type="title"/>
          </p:nvPr>
        </p:nvSpPr>
        <p:spPr/>
        <p:txBody>
          <a:bodyPr/>
          <a:lstStyle/>
          <a:p>
            <a:r>
              <a:rPr lang="en-US" dirty="0"/>
              <a:t>WHEN IS BOARD PRE-APPROVAL REQUIRED?</a:t>
            </a:r>
          </a:p>
        </p:txBody>
      </p:sp>
      <p:sp>
        <p:nvSpPr>
          <p:cNvPr id="3" name="Content Placeholder 2">
            <a:extLst>
              <a:ext uri="{FF2B5EF4-FFF2-40B4-BE49-F238E27FC236}">
                <a16:creationId xmlns:a16="http://schemas.microsoft.com/office/drawing/2014/main" id="{750587D2-B257-FD2C-45BB-1C71E623EA5B}"/>
              </a:ext>
            </a:extLst>
          </p:cNvPr>
          <p:cNvSpPr>
            <a:spLocks noGrp="1"/>
          </p:cNvSpPr>
          <p:nvPr>
            <p:ph idx="1"/>
          </p:nvPr>
        </p:nvSpPr>
        <p:spPr>
          <a:xfrm>
            <a:off x="704850" y="1273995"/>
            <a:ext cx="10701338" cy="2352783"/>
          </a:xfrm>
        </p:spPr>
        <p:txBody>
          <a:bodyPr>
            <a:normAutofit/>
          </a:bodyPr>
          <a:lstStyle/>
          <a:p>
            <a:endParaRPr lang="en-US" sz="1600" dirty="0"/>
          </a:p>
          <a:p>
            <a:pPr lvl="0"/>
            <a:r>
              <a:rPr lang="en-US" dirty="0"/>
              <a:t>All contracts with new vendors between $10,000 - $50,000.</a:t>
            </a:r>
          </a:p>
          <a:p>
            <a:pPr lvl="0"/>
            <a:r>
              <a:rPr lang="en-US" dirty="0"/>
              <a:t>All contracts with existing vendors in excess of $50,000.</a:t>
            </a:r>
          </a:p>
        </p:txBody>
      </p:sp>
    </p:spTree>
    <p:extLst>
      <p:ext uri="{BB962C8B-B14F-4D97-AF65-F5344CB8AC3E}">
        <p14:creationId xmlns:p14="http://schemas.microsoft.com/office/powerpoint/2010/main" val="3786127863"/>
      </p:ext>
    </p:extLst>
  </p:cSld>
  <p:clrMapOvr>
    <a:masterClrMapping/>
  </p:clrMapOvr>
</p:sld>
</file>

<file path=ppt/theme/theme1.xml><?xml version="1.0" encoding="utf-8"?>
<a:theme xmlns:a="http://schemas.openxmlformats.org/drawingml/2006/main" name="Office Theme">
  <a:themeElements>
    <a:clrScheme name="SUSD Colors">
      <a:dk1>
        <a:sysClr val="windowText" lastClr="000000"/>
      </a:dk1>
      <a:lt1>
        <a:sysClr val="window" lastClr="FFFFFF"/>
      </a:lt1>
      <a:dk2>
        <a:srgbClr val="44546A"/>
      </a:dk2>
      <a:lt2>
        <a:srgbClr val="E7E6E6"/>
      </a:lt2>
      <a:accent1>
        <a:srgbClr val="13204B"/>
      </a:accent1>
      <a:accent2>
        <a:srgbClr val="F2A63B"/>
      </a:accent2>
      <a:accent3>
        <a:srgbClr val="36AFCE"/>
      </a:accent3>
      <a:accent4>
        <a:srgbClr val="1D6FA9"/>
      </a:accent4>
      <a:accent5>
        <a:srgbClr val="B74919"/>
      </a:accent5>
      <a:accent6>
        <a:srgbClr val="F2A63B"/>
      </a:accent6>
      <a:hlink>
        <a:srgbClr val="6DAA2D"/>
      </a:hlink>
      <a:folHlink>
        <a:srgbClr val="5975D4"/>
      </a:folHlink>
    </a:clrScheme>
    <a:fontScheme name="ASR Windows Font">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FB6BAABB9BA845916511E62CDD296C" ma:contentTypeVersion="10" ma:contentTypeDescription="Create a new document." ma:contentTypeScope="" ma:versionID="a751fae72aeaf220a7e2c99a5c76ac25">
  <xsd:schema xmlns:xsd="http://www.w3.org/2001/XMLSchema" xmlns:xs="http://www.w3.org/2001/XMLSchema" xmlns:p="http://schemas.microsoft.com/office/2006/metadata/properties" xmlns:ns3="51f38abb-9ae5-4865-a0b5-f6aeb19e30d0" targetNamespace="http://schemas.microsoft.com/office/2006/metadata/properties" ma:root="true" ma:fieldsID="00c57e9d28c3655b0fef94b5cb64310b" ns3:_="">
    <xsd:import namespace="51f38abb-9ae5-4865-a0b5-f6aeb19e30d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Location" minOccurs="0"/>
                <xsd:element ref="ns3:MediaServiceOCR"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f38abb-9ae5-4865-a0b5-f6aeb19e30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ObjectDetectorVersions" ma:index="17"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5EE6ED6-366D-4EDD-B2AD-3E0EE467D7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f38abb-9ae5-4865-a0b5-f6aeb19e30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AC70DAE-8E10-43CF-BCBD-28A681577165}">
  <ds:schemaRefs>
    <ds:schemaRef ds:uri="51f38abb-9ae5-4865-a0b5-f6aeb19e30d0"/>
    <ds:schemaRef ds:uri="http://purl.org/dc/terms/"/>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purl.org/dc/dcmitype/"/>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41BAC257-1991-4137-9BAB-94A5C4260A3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1803</TotalTime>
  <Words>2550</Words>
  <Application>Microsoft Office PowerPoint</Application>
  <PresentationFormat>Widescreen</PresentationFormat>
  <Paragraphs>199</Paragraphs>
  <Slides>25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Gill Sans MT</vt:lpstr>
      <vt:lpstr>Times New Roman</vt:lpstr>
      <vt:lpstr>Office Theme</vt:lpstr>
      <vt:lpstr>Procurement, purchasing, and Asset inventory training</vt:lpstr>
      <vt:lpstr>AGENDA</vt:lpstr>
      <vt:lpstr>Procurement vs. Purchasing</vt:lpstr>
      <vt:lpstr>Procurement vs. Purchasing</vt:lpstr>
      <vt:lpstr>Elements of a public bid</vt:lpstr>
      <vt:lpstr>Bids, Quotations, &amp; Proposals</vt:lpstr>
      <vt:lpstr>Bids, Quotations, &amp; Proposals</vt:lpstr>
      <vt:lpstr>Bids, Quotations, &amp; Proposals</vt:lpstr>
      <vt:lpstr>WHEN IS BOARD PRE-APPROVAL REQUIRED?</vt:lpstr>
      <vt:lpstr>State and Federal Thresholds</vt:lpstr>
      <vt:lpstr>State and Federal Thresholds</vt:lpstr>
      <vt:lpstr>Federal Procurement Process</vt:lpstr>
      <vt:lpstr>Federal Procurement Process</vt:lpstr>
      <vt:lpstr>Federal Procurement Process</vt:lpstr>
      <vt:lpstr>Federal Procurement Process</vt:lpstr>
      <vt:lpstr>Federal Procurement Process</vt:lpstr>
      <vt:lpstr>Federal Procurement Process</vt:lpstr>
      <vt:lpstr>Federal Procurement Process</vt:lpstr>
      <vt:lpstr>Federal Procurement Process</vt:lpstr>
      <vt:lpstr>Federal Procurement Process</vt:lpstr>
      <vt:lpstr>Asset Inventory</vt:lpstr>
      <vt:lpstr>Asset Inventory</vt:lpstr>
      <vt:lpstr>Surplus &amp; Disposal Process</vt:lpstr>
      <vt:lpstr>RESOURCES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Norton</dc:creator>
  <cp:lastModifiedBy>Tony Lopez</cp:lastModifiedBy>
  <cp:revision>54</cp:revision>
  <cp:lastPrinted>2023-09-11T20:35:31Z</cp:lastPrinted>
  <dcterms:created xsi:type="dcterms:W3CDTF">2021-05-05T15:08:26Z</dcterms:created>
  <dcterms:modified xsi:type="dcterms:W3CDTF">2023-09-15T16:15:03Z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0x01010096FB6BAABB9BA845916511E62CDD296C</vt:lpwstr>
  </property>
</Properties>
</file>